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4" r:id="rId6"/>
    <p:sldId id="276" r:id="rId7"/>
    <p:sldId id="273" r:id="rId8"/>
    <p:sldId id="259" r:id="rId9"/>
    <p:sldId id="272" r:id="rId10"/>
    <p:sldId id="262" r:id="rId11"/>
    <p:sldId id="275" r:id="rId12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Bold" panose="020B0604020202020204" charset="0"/>
      <p:regular r:id="rId18"/>
    </p:embeddedFont>
    <p:embeddedFont>
      <p:font typeface="Clear Sans Regular" panose="020B0604020202020204" charset="0"/>
      <p:regular r:id="rId19"/>
    </p:embeddedFont>
    <p:embeddedFont>
      <p:font typeface="Codec Pro ExtraBold" panose="020B0604020202020204" charset="0"/>
      <p:regular r:id="rId20"/>
    </p:embeddedFont>
    <p:embeddedFont>
      <p:font typeface="Montserrat" panose="020B0604020202020204" charset="-52"/>
      <p:regular r:id="rId21"/>
    </p:embeddedFont>
    <p:embeddedFont>
      <p:font typeface="Montserrat Bold" panose="020B0604020202020204" charset="-52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44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83F3FA8-64C1-4884-960F-C977A3A2A2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8283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33600" y="3259298"/>
            <a:ext cx="13500784" cy="2747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ru-RU" sz="8800" dirty="0">
                <a:solidFill>
                  <a:srgbClr val="FFFFFF"/>
                </a:solidFill>
                <a:latin typeface="Montserrat"/>
              </a:rPr>
              <a:t>Решение по мониторингу и оценке нефтеразливов</a:t>
            </a:r>
            <a:endParaRPr lang="en-US" sz="8800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973160" y="7658100"/>
            <a:ext cx="6341678" cy="991870"/>
            <a:chOff x="0" y="0"/>
            <a:chExt cx="8455571" cy="1322493"/>
          </a:xfrm>
        </p:grpSpPr>
        <p:sp>
          <p:nvSpPr>
            <p:cNvPr id="7" name="TextBox 7"/>
            <p:cNvSpPr txBox="1"/>
            <p:nvPr/>
          </p:nvSpPr>
          <p:spPr>
            <a:xfrm>
              <a:off x="0" y="585258"/>
              <a:ext cx="8455571" cy="737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dirty="0">
                  <a:solidFill>
                    <a:srgbClr val="FFFFFF"/>
                  </a:solidFill>
                  <a:latin typeface="Montserrat Bold"/>
                </a:rPr>
                <a:t>SecurityBand_SE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455571" cy="486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  <a:spcBef>
                  <a:spcPct val="0"/>
                </a:spcBef>
              </a:pPr>
              <a:r>
                <a:rPr lang="ru-RU" sz="2300" dirty="0">
                  <a:solidFill>
                    <a:srgbClr val="FFFFFF"/>
                  </a:solidFill>
                  <a:latin typeface="Montserrat"/>
                </a:rPr>
                <a:t>Команда</a:t>
              </a:r>
              <a:endParaRPr lang="en-US" sz="2300" dirty="0">
                <a:solidFill>
                  <a:srgbClr val="FFFFFF"/>
                </a:solidFill>
                <a:latin typeface="Montserrat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3124351" y="6495110"/>
            <a:ext cx="12039296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7696200" y="7696712"/>
            <a:ext cx="9563100" cy="1822478"/>
            <a:chOff x="0" y="-104775"/>
            <a:chExt cx="17597771" cy="2429971"/>
          </a:xfrm>
        </p:grpSpPr>
        <p:sp>
          <p:nvSpPr>
            <p:cNvPr id="16" name="TextBox 16"/>
            <p:cNvSpPr txBox="1"/>
            <p:nvPr/>
          </p:nvSpPr>
          <p:spPr>
            <a:xfrm>
              <a:off x="295064" y="-104775"/>
              <a:ext cx="17302707" cy="1389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399"/>
                </a:lnSpc>
              </a:pPr>
              <a:r>
                <a:rPr lang="ru-RU" sz="6999" dirty="0">
                  <a:solidFill>
                    <a:srgbClr val="272727"/>
                  </a:solidFill>
                  <a:latin typeface="Codec Pro ExtraBold"/>
                </a:rPr>
                <a:t>Наша команда</a:t>
              </a:r>
              <a:endParaRPr lang="en-US" sz="6999" dirty="0">
                <a:solidFill>
                  <a:srgbClr val="272727"/>
                </a:solidFill>
                <a:latin typeface="Codec Pro Extra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32106"/>
              <a:ext cx="17597771" cy="593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72"/>
                </a:lnSpc>
              </a:pPr>
              <a:r>
                <a:rPr lang="en-US" sz="2825" dirty="0">
                  <a:solidFill>
                    <a:srgbClr val="272727"/>
                  </a:solidFill>
                  <a:latin typeface="Montserrat"/>
                </a:rPr>
                <a:t>SecurityBand_SE</a:t>
              </a:r>
            </a:p>
          </p:txBody>
        </p:sp>
      </p:grp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4A85E10-8EDC-49C4-AE1D-ABF2C93B5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05" y="3111468"/>
            <a:ext cx="1940285" cy="2093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A281BB0-AC15-4911-BFF8-6D8B018FCC12}"/>
              </a:ext>
            </a:extLst>
          </p:cNvPr>
          <p:cNvSpPr txBox="1"/>
          <p:nvPr/>
        </p:nvSpPr>
        <p:spPr>
          <a:xfrm>
            <a:off x="1142999" y="3757937"/>
            <a:ext cx="3352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corgidile</a:t>
            </a:r>
            <a:r>
              <a:rPr lang="ru-RU" sz="2400" dirty="0"/>
              <a:t> - </a:t>
            </a:r>
            <a:r>
              <a:rPr lang="en-US" sz="2400" dirty="0"/>
              <a:t>Backend </a:t>
            </a:r>
            <a:r>
              <a:rPr lang="ru-RU" sz="2400" dirty="0"/>
              <a:t>разработчик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B0EFD2-65F6-49F6-BA0D-4D5FA8B58C56}"/>
              </a:ext>
            </a:extLst>
          </p:cNvPr>
          <p:cNvSpPr txBox="1"/>
          <p:nvPr/>
        </p:nvSpPr>
        <p:spPr>
          <a:xfrm>
            <a:off x="4246341" y="5850676"/>
            <a:ext cx="3942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IgroGood</a:t>
            </a:r>
            <a:r>
              <a:rPr lang="ru-RU" sz="2400" dirty="0"/>
              <a:t> - </a:t>
            </a:r>
            <a:r>
              <a:rPr lang="en-US" sz="2400" dirty="0"/>
              <a:t>Frontend</a:t>
            </a:r>
            <a:r>
              <a:rPr lang="ru-RU" sz="2400" dirty="0"/>
              <a:t> разработчик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979C1B-41BB-4B6B-9EBF-CD7F085BE272}"/>
              </a:ext>
            </a:extLst>
          </p:cNvPr>
          <p:cNvSpPr txBox="1"/>
          <p:nvPr/>
        </p:nvSpPr>
        <p:spPr>
          <a:xfrm>
            <a:off x="512541" y="8485484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vozmojnosti_rosta</a:t>
            </a:r>
            <a:r>
              <a:rPr lang="ru-RU" sz="2400" dirty="0"/>
              <a:t> – </a:t>
            </a:r>
            <a:r>
              <a:rPr lang="en-US" sz="2400" dirty="0"/>
              <a:t>PM</a:t>
            </a:r>
            <a:r>
              <a:rPr lang="ru-RU" sz="2400" dirty="0"/>
              <a:t>, питчер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63A8E10-7327-41EF-A18E-55BD72A9B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128" y="7159514"/>
            <a:ext cx="2579233" cy="2579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666045F-9360-418B-9599-973604074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716285" y="130018"/>
            <a:ext cx="2053516" cy="2738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BCF99F4-603F-4E76-B582-3B64B165D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209" y="5207616"/>
            <a:ext cx="2322186" cy="2322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C0984C5-8A51-4A5B-9F3A-802FBE14BEE6}"/>
              </a:ext>
            </a:extLst>
          </p:cNvPr>
          <p:cNvSpPr txBox="1"/>
          <p:nvPr/>
        </p:nvSpPr>
        <p:spPr>
          <a:xfrm>
            <a:off x="4495643" y="1229923"/>
            <a:ext cx="3200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@Femt0S</a:t>
            </a:r>
            <a:r>
              <a:rPr lang="ru-RU" sz="2400" dirty="0"/>
              <a:t> -</a:t>
            </a:r>
            <a:r>
              <a:rPr lang="en-US" sz="2400" dirty="0"/>
              <a:t> </a:t>
            </a:r>
            <a:r>
              <a:rPr lang="en-US" sz="2400" dirty="0" err="1"/>
              <a:t>DataScience</a:t>
            </a:r>
            <a:endParaRPr lang="ru-RU" sz="24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1038767" y="7124700"/>
            <a:ext cx="16820066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ru-RU" sz="8000" dirty="0">
                <a:solidFill>
                  <a:srgbClr val="272727"/>
                </a:solidFill>
                <a:latin typeface="Codec Pro ExtraBold"/>
              </a:rPr>
              <a:t>Давайте сохраним наш дом вместе!</a:t>
            </a:r>
            <a:endParaRPr lang="en-US" sz="8000" dirty="0">
              <a:solidFill>
                <a:srgbClr val="272727"/>
              </a:solidFill>
              <a:latin typeface="Codec Pro Extra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BF20CF-6A3A-450F-9EB0-418CE31BC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-342900"/>
            <a:ext cx="207264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92115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2">
            <a:extLst>
              <a:ext uri="{FF2B5EF4-FFF2-40B4-BE49-F238E27FC236}">
                <a16:creationId xmlns:a16="http://schemas.microsoft.com/office/drawing/2014/main" id="{020B4E7A-103F-4584-85DD-F3D4710F1E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2CA82818-4AE4-44A8-80AB-DFD067F34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800000">
            <a:off x="11859846" y="2998230"/>
            <a:ext cx="4454985" cy="2472517"/>
          </a:xfrm>
          <a:prstGeom prst="rect">
            <a:avLst/>
          </a:prstGeom>
        </p:spPr>
      </p:pic>
      <p:pic>
        <p:nvPicPr>
          <p:cNvPr id="70" name="Picture 3">
            <a:extLst>
              <a:ext uri="{FF2B5EF4-FFF2-40B4-BE49-F238E27FC236}">
                <a16:creationId xmlns:a16="http://schemas.microsoft.com/office/drawing/2014/main" id="{AB82AD50-0755-4AF1-959B-8D8CD7393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V="1">
            <a:off x="9165371" y="5825170"/>
            <a:ext cx="4454985" cy="2472517"/>
          </a:xfrm>
          <a:prstGeom prst="rect">
            <a:avLst/>
          </a:prstGeom>
        </p:spPr>
      </p:pic>
      <p:pic>
        <p:nvPicPr>
          <p:cNvPr id="71" name="Picture 4">
            <a:extLst>
              <a:ext uri="{FF2B5EF4-FFF2-40B4-BE49-F238E27FC236}">
                <a16:creationId xmlns:a16="http://schemas.microsoft.com/office/drawing/2014/main" id="{34D05B52-EA9E-4E56-9B6E-55908F882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800000" flipV="1">
            <a:off x="5395693" y="1958022"/>
            <a:ext cx="3748305" cy="2472517"/>
          </a:xfrm>
          <a:prstGeom prst="rect">
            <a:avLst/>
          </a:prstGeom>
        </p:spPr>
      </p:pic>
      <p:pic>
        <p:nvPicPr>
          <p:cNvPr id="72" name="Picture 5">
            <a:extLst>
              <a:ext uri="{FF2B5EF4-FFF2-40B4-BE49-F238E27FC236}">
                <a16:creationId xmlns:a16="http://schemas.microsoft.com/office/drawing/2014/main" id="{9166B122-D879-44BC-BF30-EF36A545F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952841" y="5024851"/>
            <a:ext cx="4454985" cy="2472517"/>
          </a:xfrm>
          <a:prstGeom prst="rect">
            <a:avLst/>
          </a:prstGeom>
        </p:spPr>
      </p:pic>
      <p:grpSp>
        <p:nvGrpSpPr>
          <p:cNvPr id="73" name="Group 6">
            <a:extLst>
              <a:ext uri="{FF2B5EF4-FFF2-40B4-BE49-F238E27FC236}">
                <a16:creationId xmlns:a16="http://schemas.microsoft.com/office/drawing/2014/main" id="{BD7E5B51-001A-4E8C-A305-07C3CA0628A9}"/>
              </a:ext>
            </a:extLst>
          </p:cNvPr>
          <p:cNvGrpSpPr/>
          <p:nvPr/>
        </p:nvGrpSpPr>
        <p:grpSpPr>
          <a:xfrm>
            <a:off x="5029870" y="4234489"/>
            <a:ext cx="8271001" cy="1818022"/>
            <a:chOff x="0" y="0"/>
            <a:chExt cx="5032465" cy="1106170"/>
          </a:xfrm>
        </p:grpSpPr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B85BDBEA-1F71-49C5-A7C7-3B72F0045CCC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75" name="Group 8">
            <a:extLst>
              <a:ext uri="{FF2B5EF4-FFF2-40B4-BE49-F238E27FC236}">
                <a16:creationId xmlns:a16="http://schemas.microsoft.com/office/drawing/2014/main" id="{51ECE3E8-42EF-44CE-815D-C612AC076DD8}"/>
              </a:ext>
            </a:extLst>
          </p:cNvPr>
          <p:cNvGrpSpPr/>
          <p:nvPr/>
        </p:nvGrpSpPr>
        <p:grpSpPr>
          <a:xfrm>
            <a:off x="3927502" y="1774941"/>
            <a:ext cx="2766749" cy="1003943"/>
            <a:chOff x="0" y="0"/>
            <a:chExt cx="2518233" cy="1106170"/>
          </a:xfrm>
        </p:grpSpPr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0A6BD5A9-4AAA-4899-9446-B4FF68A3F83A}"/>
                </a:ext>
              </a:extLst>
            </p:cNvPr>
            <p:cNvSpPr/>
            <p:nvPr/>
          </p:nvSpPr>
          <p:spPr>
            <a:xfrm>
              <a:off x="0" y="0"/>
              <a:ext cx="2519503" cy="1107440"/>
            </a:xfrm>
            <a:custGeom>
              <a:avLst/>
              <a:gdLst/>
              <a:ahLst/>
              <a:cxnLst/>
              <a:rect l="l" t="t" r="r" b="b"/>
              <a:pathLst>
                <a:path w="2519503" h="1107440">
                  <a:moveTo>
                    <a:pt x="1965783" y="45720"/>
                  </a:moveTo>
                  <a:cubicBezTo>
                    <a:pt x="2245183" y="45720"/>
                    <a:pt x="2472513" y="273050"/>
                    <a:pt x="2472513" y="552450"/>
                  </a:cubicBezTo>
                  <a:cubicBezTo>
                    <a:pt x="2472513" y="831850"/>
                    <a:pt x="2245183" y="1059180"/>
                    <a:pt x="1965783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1965783" y="45720"/>
                  </a:lnTo>
                  <a:moveTo>
                    <a:pt x="196578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965783" y="1107440"/>
                  </a:lnTo>
                  <a:cubicBezTo>
                    <a:pt x="2271853" y="1107440"/>
                    <a:pt x="2519503" y="859790"/>
                    <a:pt x="2519503" y="553720"/>
                  </a:cubicBezTo>
                  <a:cubicBezTo>
                    <a:pt x="2518233" y="247650"/>
                    <a:pt x="2270583" y="0"/>
                    <a:pt x="1965783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77" name="Group 10">
            <a:extLst>
              <a:ext uri="{FF2B5EF4-FFF2-40B4-BE49-F238E27FC236}">
                <a16:creationId xmlns:a16="http://schemas.microsoft.com/office/drawing/2014/main" id="{486046D0-D689-44CC-946D-14CC1DCC10EB}"/>
              </a:ext>
            </a:extLst>
          </p:cNvPr>
          <p:cNvGrpSpPr/>
          <p:nvPr/>
        </p:nvGrpSpPr>
        <p:grpSpPr>
          <a:xfrm>
            <a:off x="4022310" y="1801964"/>
            <a:ext cx="2569237" cy="918949"/>
            <a:chOff x="0" y="0"/>
            <a:chExt cx="2797961" cy="1166631"/>
          </a:xfrm>
        </p:grpSpPr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3FADE141-5FCD-40B4-B078-9AE1D07B76F2}"/>
                </a:ext>
              </a:extLst>
            </p:cNvPr>
            <p:cNvSpPr/>
            <p:nvPr/>
          </p:nvSpPr>
          <p:spPr>
            <a:xfrm>
              <a:off x="0" y="0"/>
              <a:ext cx="2799231" cy="1166631"/>
            </a:xfrm>
            <a:custGeom>
              <a:avLst/>
              <a:gdLst/>
              <a:ahLst/>
              <a:cxnLst/>
              <a:rect l="l" t="t" r="r" b="b"/>
              <a:pathLst>
                <a:path w="2799231" h="1166631">
                  <a:moveTo>
                    <a:pt x="2245511" y="1166631"/>
                  </a:moveTo>
                  <a:lnTo>
                    <a:pt x="553720" y="1166631"/>
                  </a:lnTo>
                  <a:cubicBezTo>
                    <a:pt x="247650" y="1166631"/>
                    <a:pt x="0" y="905454"/>
                    <a:pt x="0" y="583991"/>
                  </a:cubicBezTo>
                  <a:cubicBezTo>
                    <a:pt x="0" y="261189"/>
                    <a:pt x="247650" y="0"/>
                    <a:pt x="553720" y="0"/>
                  </a:cubicBezTo>
                  <a:lnTo>
                    <a:pt x="2245511" y="0"/>
                  </a:lnTo>
                  <a:cubicBezTo>
                    <a:pt x="2551581" y="0"/>
                    <a:pt x="2799231" y="261189"/>
                    <a:pt x="2799231" y="583991"/>
                  </a:cubicBezTo>
                  <a:cubicBezTo>
                    <a:pt x="2797961" y="905454"/>
                    <a:pt x="2550311" y="1166631"/>
                    <a:pt x="2245511" y="1166631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79" name="TextBox 12">
            <a:extLst>
              <a:ext uri="{FF2B5EF4-FFF2-40B4-BE49-F238E27FC236}">
                <a16:creationId xmlns:a16="http://schemas.microsoft.com/office/drawing/2014/main" id="{8044A23F-05B8-4768-B04C-327AFFD3607E}"/>
              </a:ext>
            </a:extLst>
          </p:cNvPr>
          <p:cNvSpPr txBox="1"/>
          <p:nvPr/>
        </p:nvSpPr>
        <p:spPr>
          <a:xfrm>
            <a:off x="4253174" y="2023401"/>
            <a:ext cx="2141008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ru-RU" sz="2400" spc="96" dirty="0">
                <a:solidFill>
                  <a:srgbClr val="FFFFFF"/>
                </a:solidFill>
                <a:latin typeface="Clear Sans Regular"/>
              </a:rPr>
              <a:t>Новороссийск</a:t>
            </a:r>
            <a:endParaRPr lang="en-US" sz="2400" spc="96" dirty="0">
              <a:solidFill>
                <a:srgbClr val="FFFFFF"/>
              </a:solidFill>
              <a:latin typeface="Clear Sans Regular"/>
            </a:endParaRPr>
          </a:p>
        </p:txBody>
      </p:sp>
      <p:grpSp>
        <p:nvGrpSpPr>
          <p:cNvPr id="80" name="Group 13">
            <a:extLst>
              <a:ext uri="{FF2B5EF4-FFF2-40B4-BE49-F238E27FC236}">
                <a16:creationId xmlns:a16="http://schemas.microsoft.com/office/drawing/2014/main" id="{B56C3391-C7FB-461A-8306-4B7CD5C8E20B}"/>
              </a:ext>
            </a:extLst>
          </p:cNvPr>
          <p:cNvGrpSpPr/>
          <p:nvPr/>
        </p:nvGrpSpPr>
        <p:grpSpPr>
          <a:xfrm>
            <a:off x="254046" y="1101037"/>
            <a:ext cx="2312050" cy="2116652"/>
            <a:chOff x="0" y="-48709"/>
            <a:chExt cx="2049861" cy="2822203"/>
          </a:xfrm>
        </p:grpSpPr>
        <p:sp>
          <p:nvSpPr>
            <p:cNvPr id="81" name="TextBox 14">
              <a:extLst>
                <a:ext uri="{FF2B5EF4-FFF2-40B4-BE49-F238E27FC236}">
                  <a16:creationId xmlns:a16="http://schemas.microsoft.com/office/drawing/2014/main" id="{0CD049AF-7D09-4C2A-8A0C-8C8372ECEDB4}"/>
                </a:ext>
              </a:extLst>
            </p:cNvPr>
            <p:cNvSpPr txBox="1"/>
            <p:nvPr/>
          </p:nvSpPr>
          <p:spPr>
            <a:xfrm>
              <a:off x="0" y="-48709"/>
              <a:ext cx="2049861" cy="1110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ru-RU" sz="2400" spc="96" dirty="0">
                  <a:solidFill>
                    <a:srgbClr val="FFFFFF"/>
                  </a:solidFill>
                  <a:latin typeface="Clear Sans Regular"/>
                </a:rPr>
                <a:t>7 августа 2021</a:t>
              </a:r>
              <a:endParaRPr lang="en-US" sz="2400" spc="96" dirty="0">
                <a:solidFill>
                  <a:srgbClr val="FFFFFF"/>
                </a:solidFill>
                <a:latin typeface="Clear Sans Regular"/>
              </a:endParaRPr>
            </a:p>
          </p:txBody>
        </p:sp>
        <p:sp>
          <p:nvSpPr>
            <p:cNvPr id="82" name="TextBox 15">
              <a:extLst>
                <a:ext uri="{FF2B5EF4-FFF2-40B4-BE49-F238E27FC236}">
                  <a16:creationId xmlns:a16="http://schemas.microsoft.com/office/drawing/2014/main" id="{064CC0D7-32E0-4656-9061-9BC589B3BE2D}"/>
                </a:ext>
              </a:extLst>
            </p:cNvPr>
            <p:cNvSpPr txBox="1"/>
            <p:nvPr/>
          </p:nvSpPr>
          <p:spPr>
            <a:xfrm>
              <a:off x="0" y="809687"/>
              <a:ext cx="2049861" cy="535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ru-RU" sz="2400" spc="96" dirty="0">
                  <a:solidFill>
                    <a:srgbClr val="FFFFFF"/>
                  </a:solidFill>
                  <a:latin typeface="Clear Sans Regular"/>
                </a:rPr>
                <a:t>80</a:t>
              </a:r>
              <a:r>
                <a:rPr lang="en-US" sz="2400" spc="96" dirty="0">
                  <a:solidFill>
                    <a:srgbClr val="FFFFFF"/>
                  </a:solidFill>
                  <a:latin typeface="Clear Sans Regular"/>
                </a:rPr>
                <a:t> </a:t>
              </a:r>
              <a:r>
                <a:rPr lang="ru-RU" sz="2400" spc="96" dirty="0">
                  <a:solidFill>
                    <a:srgbClr val="FFFFFF"/>
                  </a:solidFill>
                  <a:latin typeface="Clear Sans Regular"/>
                </a:rPr>
                <a:t>км</a:t>
              </a:r>
              <a:r>
                <a:rPr lang="ru-RU" sz="2400" spc="96" baseline="30000" dirty="0">
                  <a:solidFill>
                    <a:srgbClr val="FFFFFF"/>
                  </a:solidFill>
                  <a:latin typeface="Clear Sans Regular"/>
                </a:rPr>
                <a:t>2</a:t>
              </a:r>
              <a:r>
                <a:rPr lang="ru-RU" sz="2400" spc="96" dirty="0">
                  <a:solidFill>
                    <a:srgbClr val="FFFFFF"/>
                  </a:solidFill>
                  <a:latin typeface="Clear Sans Regular"/>
                </a:rPr>
                <a:t> </a:t>
              </a:r>
              <a:endParaRPr lang="en-US" sz="2400" spc="96" dirty="0">
                <a:solidFill>
                  <a:srgbClr val="FFFFFF"/>
                </a:solidFill>
                <a:latin typeface="Clear Sans Regular"/>
              </a:endParaRPr>
            </a:p>
          </p:txBody>
        </p:sp>
        <p:sp>
          <p:nvSpPr>
            <p:cNvPr id="83" name="TextBox 16">
              <a:extLst>
                <a:ext uri="{FF2B5EF4-FFF2-40B4-BE49-F238E27FC236}">
                  <a16:creationId xmlns:a16="http://schemas.microsoft.com/office/drawing/2014/main" id="{E3696F6F-671E-4FCD-8174-5DDAA4D3E204}"/>
                </a:ext>
              </a:extLst>
            </p:cNvPr>
            <p:cNvSpPr txBox="1"/>
            <p:nvPr/>
          </p:nvSpPr>
          <p:spPr>
            <a:xfrm>
              <a:off x="0" y="1662762"/>
              <a:ext cx="2049861" cy="1110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ru-RU" sz="2400" spc="96" dirty="0">
                  <a:solidFill>
                    <a:srgbClr val="FFFFFF"/>
                  </a:solidFill>
                  <a:latin typeface="Clear Sans Regular"/>
                </a:rPr>
                <a:t>4,5 млрд. рублей</a:t>
              </a:r>
              <a:endParaRPr lang="en-US" sz="2400" spc="96" dirty="0">
                <a:solidFill>
                  <a:srgbClr val="FFFFFF"/>
                </a:solidFill>
                <a:latin typeface="Clear Sans Regular"/>
              </a:endParaRPr>
            </a:p>
          </p:txBody>
        </p:sp>
      </p:grpSp>
      <p:grpSp>
        <p:nvGrpSpPr>
          <p:cNvPr id="85" name="Group 18">
            <a:extLst>
              <a:ext uri="{FF2B5EF4-FFF2-40B4-BE49-F238E27FC236}">
                <a16:creationId xmlns:a16="http://schemas.microsoft.com/office/drawing/2014/main" id="{D368FFAF-6365-4AFC-9F72-EA2D29F56343}"/>
              </a:ext>
            </a:extLst>
          </p:cNvPr>
          <p:cNvGrpSpPr/>
          <p:nvPr/>
        </p:nvGrpSpPr>
        <p:grpSpPr>
          <a:xfrm>
            <a:off x="6100358" y="4600169"/>
            <a:ext cx="6472641" cy="1159869"/>
            <a:chOff x="0" y="-53233"/>
            <a:chExt cx="8116376" cy="1546492"/>
          </a:xfrm>
        </p:grpSpPr>
        <p:sp>
          <p:nvSpPr>
            <p:cNvPr id="86" name="TextBox 19">
              <a:extLst>
                <a:ext uri="{FF2B5EF4-FFF2-40B4-BE49-F238E27FC236}">
                  <a16:creationId xmlns:a16="http://schemas.microsoft.com/office/drawing/2014/main" id="{0405AEC5-A122-4E57-9707-BEC4649C9E5C}"/>
                </a:ext>
              </a:extLst>
            </p:cNvPr>
            <p:cNvSpPr txBox="1"/>
            <p:nvPr/>
          </p:nvSpPr>
          <p:spPr>
            <a:xfrm>
              <a:off x="0" y="812191"/>
              <a:ext cx="8116376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</a:pPr>
              <a:r>
                <a:rPr lang="ru-RU" sz="2400" u="none" spc="120" dirty="0">
                  <a:solidFill>
                    <a:srgbClr val="191919"/>
                  </a:solidFill>
                  <a:latin typeface="Clear Sans Regular"/>
                </a:rPr>
                <a:t>2020-2021</a:t>
              </a:r>
              <a:endParaRPr lang="en-US" sz="2400" u="none" spc="120" dirty="0">
                <a:solidFill>
                  <a:srgbClr val="191919"/>
                </a:solidFill>
                <a:latin typeface="Clear Sans Regular"/>
              </a:endParaRPr>
            </a:p>
          </p:txBody>
        </p:sp>
        <p:sp>
          <p:nvSpPr>
            <p:cNvPr id="87" name="TextBox 20">
              <a:extLst>
                <a:ext uri="{FF2B5EF4-FFF2-40B4-BE49-F238E27FC236}">
                  <a16:creationId xmlns:a16="http://schemas.microsoft.com/office/drawing/2014/main" id="{3B91D794-CE75-45CD-864D-3349A0D82638}"/>
                </a:ext>
              </a:extLst>
            </p:cNvPr>
            <p:cNvSpPr txBox="1"/>
            <p:nvPr/>
          </p:nvSpPr>
          <p:spPr>
            <a:xfrm>
              <a:off x="0" y="-53233"/>
              <a:ext cx="8116376" cy="1546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ru-RU" sz="3600" u="none" spc="107" dirty="0">
                  <a:solidFill>
                    <a:srgbClr val="191919"/>
                  </a:solidFill>
                  <a:latin typeface="Clear Sans Bold"/>
                </a:rPr>
                <a:t>КРУПНЫЕ НЕФТЕРАЗЛИВЫ</a:t>
              </a:r>
              <a:endParaRPr lang="en-US" sz="3600" u="none" spc="107" dirty="0">
                <a:solidFill>
                  <a:srgbClr val="191919"/>
                </a:solidFill>
                <a:latin typeface="Clear Sans Bold"/>
              </a:endParaRPr>
            </a:p>
          </p:txBody>
        </p:sp>
      </p:grpSp>
      <p:grpSp>
        <p:nvGrpSpPr>
          <p:cNvPr id="88" name="Group 21">
            <a:extLst>
              <a:ext uri="{FF2B5EF4-FFF2-40B4-BE49-F238E27FC236}">
                <a16:creationId xmlns:a16="http://schemas.microsoft.com/office/drawing/2014/main" id="{B222E4DC-4530-457C-8AB6-B02BBD6C28A3}"/>
              </a:ext>
            </a:extLst>
          </p:cNvPr>
          <p:cNvGrpSpPr/>
          <p:nvPr/>
        </p:nvGrpSpPr>
        <p:grpSpPr>
          <a:xfrm rot="-10800000">
            <a:off x="2631781" y="2225188"/>
            <a:ext cx="1390529" cy="236473"/>
            <a:chOff x="0" y="0"/>
            <a:chExt cx="2987190" cy="508000"/>
          </a:xfrm>
        </p:grpSpPr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B464B34E-CE96-4D9E-9714-FB82EF3B9368}"/>
                </a:ext>
              </a:extLst>
            </p:cNvPr>
            <p:cNvSpPr/>
            <p:nvPr/>
          </p:nvSpPr>
          <p:spPr>
            <a:xfrm>
              <a:off x="0" y="49530"/>
              <a:ext cx="2987190" cy="408940"/>
            </a:xfrm>
            <a:custGeom>
              <a:avLst/>
              <a:gdLst/>
              <a:ahLst/>
              <a:cxnLst/>
              <a:rect l="l" t="t" r="r" b="b"/>
              <a:pathLst>
                <a:path w="2987190" h="408940">
                  <a:moveTo>
                    <a:pt x="2781450" y="0"/>
                  </a:moveTo>
                  <a:cubicBezTo>
                    <a:pt x="2681120" y="0"/>
                    <a:pt x="2598570" y="72390"/>
                    <a:pt x="257952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2580790" y="242570"/>
                  </a:lnTo>
                  <a:cubicBezTo>
                    <a:pt x="2598570" y="337820"/>
                    <a:pt x="2682390" y="408940"/>
                    <a:pt x="2782720" y="408940"/>
                  </a:cubicBezTo>
                  <a:cubicBezTo>
                    <a:pt x="2895750" y="408940"/>
                    <a:pt x="2987190" y="317500"/>
                    <a:pt x="2987190" y="204470"/>
                  </a:cubicBezTo>
                  <a:cubicBezTo>
                    <a:pt x="2987190" y="91440"/>
                    <a:pt x="2895750" y="0"/>
                    <a:pt x="27814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0" name="Group 23">
            <a:extLst>
              <a:ext uri="{FF2B5EF4-FFF2-40B4-BE49-F238E27FC236}">
                <a16:creationId xmlns:a16="http://schemas.microsoft.com/office/drawing/2014/main" id="{BA7974F2-61D0-4F5D-8A3B-BB8A67092B40}"/>
              </a:ext>
            </a:extLst>
          </p:cNvPr>
          <p:cNvGrpSpPr/>
          <p:nvPr/>
        </p:nvGrpSpPr>
        <p:grpSpPr>
          <a:xfrm>
            <a:off x="1797398" y="7497367"/>
            <a:ext cx="2310885" cy="1003943"/>
            <a:chOff x="0" y="0"/>
            <a:chExt cx="2518233" cy="1106170"/>
          </a:xfrm>
        </p:grpSpPr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88F6BB1A-7ECA-427B-BBDD-816626BB2C22}"/>
                </a:ext>
              </a:extLst>
            </p:cNvPr>
            <p:cNvSpPr/>
            <p:nvPr/>
          </p:nvSpPr>
          <p:spPr>
            <a:xfrm>
              <a:off x="0" y="0"/>
              <a:ext cx="2519503" cy="1107440"/>
            </a:xfrm>
            <a:custGeom>
              <a:avLst/>
              <a:gdLst/>
              <a:ahLst/>
              <a:cxnLst/>
              <a:rect l="l" t="t" r="r" b="b"/>
              <a:pathLst>
                <a:path w="2519503" h="1107440">
                  <a:moveTo>
                    <a:pt x="1965783" y="45720"/>
                  </a:moveTo>
                  <a:cubicBezTo>
                    <a:pt x="2245183" y="45720"/>
                    <a:pt x="2472513" y="273050"/>
                    <a:pt x="2472513" y="552450"/>
                  </a:cubicBezTo>
                  <a:cubicBezTo>
                    <a:pt x="2472513" y="831850"/>
                    <a:pt x="2245183" y="1059180"/>
                    <a:pt x="1965783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1965783" y="45720"/>
                  </a:lnTo>
                  <a:moveTo>
                    <a:pt x="196578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965783" y="1107440"/>
                  </a:lnTo>
                  <a:cubicBezTo>
                    <a:pt x="2271853" y="1107440"/>
                    <a:pt x="2519503" y="859790"/>
                    <a:pt x="2519503" y="553720"/>
                  </a:cubicBezTo>
                  <a:cubicBezTo>
                    <a:pt x="2518233" y="247650"/>
                    <a:pt x="2270583" y="0"/>
                    <a:pt x="1965783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92" name="Group 25">
            <a:extLst>
              <a:ext uri="{FF2B5EF4-FFF2-40B4-BE49-F238E27FC236}">
                <a16:creationId xmlns:a16="http://schemas.microsoft.com/office/drawing/2014/main" id="{C1A420FF-103B-427D-9F18-084CB4AD9775}"/>
              </a:ext>
            </a:extLst>
          </p:cNvPr>
          <p:cNvGrpSpPr/>
          <p:nvPr/>
        </p:nvGrpSpPr>
        <p:grpSpPr>
          <a:xfrm>
            <a:off x="1850871" y="7539864"/>
            <a:ext cx="2203940" cy="918949"/>
            <a:chOff x="0" y="0"/>
            <a:chExt cx="2797961" cy="1166631"/>
          </a:xfrm>
        </p:grpSpPr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E7284729-D03F-4ED4-B590-829FD472F67C}"/>
                </a:ext>
              </a:extLst>
            </p:cNvPr>
            <p:cNvSpPr/>
            <p:nvPr/>
          </p:nvSpPr>
          <p:spPr>
            <a:xfrm>
              <a:off x="0" y="0"/>
              <a:ext cx="2799231" cy="1166631"/>
            </a:xfrm>
            <a:custGeom>
              <a:avLst/>
              <a:gdLst/>
              <a:ahLst/>
              <a:cxnLst/>
              <a:rect l="l" t="t" r="r" b="b"/>
              <a:pathLst>
                <a:path w="2799231" h="1166631">
                  <a:moveTo>
                    <a:pt x="2245511" y="1166631"/>
                  </a:moveTo>
                  <a:lnTo>
                    <a:pt x="553720" y="1166631"/>
                  </a:lnTo>
                  <a:cubicBezTo>
                    <a:pt x="247650" y="1166631"/>
                    <a:pt x="0" y="905454"/>
                    <a:pt x="0" y="583991"/>
                  </a:cubicBezTo>
                  <a:cubicBezTo>
                    <a:pt x="0" y="261189"/>
                    <a:pt x="247650" y="0"/>
                    <a:pt x="553720" y="0"/>
                  </a:cubicBezTo>
                  <a:lnTo>
                    <a:pt x="2245511" y="0"/>
                  </a:lnTo>
                  <a:cubicBezTo>
                    <a:pt x="2551581" y="0"/>
                    <a:pt x="2799231" y="261189"/>
                    <a:pt x="2799231" y="583991"/>
                  </a:cubicBezTo>
                  <a:cubicBezTo>
                    <a:pt x="2797961" y="905454"/>
                    <a:pt x="2550311" y="1166631"/>
                    <a:pt x="2245511" y="1166631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94" name="TextBox 27">
            <a:extLst>
              <a:ext uri="{FF2B5EF4-FFF2-40B4-BE49-F238E27FC236}">
                <a16:creationId xmlns:a16="http://schemas.microsoft.com/office/drawing/2014/main" id="{38F2F372-7FF9-4C58-848E-7FC4D62A773D}"/>
              </a:ext>
            </a:extLst>
          </p:cNvPr>
          <p:cNvSpPr txBox="1"/>
          <p:nvPr/>
        </p:nvSpPr>
        <p:spPr>
          <a:xfrm>
            <a:off x="2285745" y="7768827"/>
            <a:ext cx="1537396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ru-RU" sz="2400" spc="96" dirty="0">
                <a:solidFill>
                  <a:srgbClr val="FFFFFF"/>
                </a:solidFill>
                <a:latin typeface="Clear Sans Regular"/>
              </a:rPr>
              <a:t>Норильск</a:t>
            </a:r>
            <a:endParaRPr lang="en-US" sz="2400" spc="96" dirty="0">
              <a:solidFill>
                <a:srgbClr val="FFFFFF"/>
              </a:solidFill>
              <a:latin typeface="Clear Sans Regular"/>
            </a:endParaRPr>
          </a:p>
        </p:txBody>
      </p:sp>
      <p:grpSp>
        <p:nvGrpSpPr>
          <p:cNvPr id="95" name="Group 28">
            <a:extLst>
              <a:ext uri="{FF2B5EF4-FFF2-40B4-BE49-F238E27FC236}">
                <a16:creationId xmlns:a16="http://schemas.microsoft.com/office/drawing/2014/main" id="{FDD08E4B-823E-4EA7-ADC5-0E63EAC7720E}"/>
              </a:ext>
            </a:extLst>
          </p:cNvPr>
          <p:cNvGrpSpPr/>
          <p:nvPr/>
        </p:nvGrpSpPr>
        <p:grpSpPr>
          <a:xfrm>
            <a:off x="5772564" y="6821288"/>
            <a:ext cx="2090103" cy="2116652"/>
            <a:chOff x="0" y="-48709"/>
            <a:chExt cx="2049861" cy="2822203"/>
          </a:xfrm>
        </p:grpSpPr>
        <p:sp>
          <p:nvSpPr>
            <p:cNvPr id="96" name="TextBox 29">
              <a:extLst>
                <a:ext uri="{FF2B5EF4-FFF2-40B4-BE49-F238E27FC236}">
                  <a16:creationId xmlns:a16="http://schemas.microsoft.com/office/drawing/2014/main" id="{9264D2F9-4146-4545-9075-FFF009C1554E}"/>
                </a:ext>
              </a:extLst>
            </p:cNvPr>
            <p:cNvSpPr txBox="1"/>
            <p:nvPr/>
          </p:nvSpPr>
          <p:spPr>
            <a:xfrm>
              <a:off x="0" y="-48709"/>
              <a:ext cx="2049861" cy="1110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ru-RU" sz="2400" spc="96" dirty="0">
                  <a:solidFill>
                    <a:srgbClr val="FFFFFF"/>
                  </a:solidFill>
                  <a:latin typeface="Clear Sans Regular"/>
                </a:rPr>
                <a:t>29 мая 2020</a:t>
              </a:r>
              <a:endParaRPr lang="en-US" sz="2400" spc="96" dirty="0">
                <a:solidFill>
                  <a:srgbClr val="FFFFFF"/>
                </a:solidFill>
                <a:latin typeface="Clear Sans Regular"/>
              </a:endParaRPr>
            </a:p>
          </p:txBody>
        </p:sp>
        <p:sp>
          <p:nvSpPr>
            <p:cNvPr id="97" name="TextBox 30">
              <a:extLst>
                <a:ext uri="{FF2B5EF4-FFF2-40B4-BE49-F238E27FC236}">
                  <a16:creationId xmlns:a16="http://schemas.microsoft.com/office/drawing/2014/main" id="{AB2C9C7B-A39D-41C9-A33E-7CBCADD95DF0}"/>
                </a:ext>
              </a:extLst>
            </p:cNvPr>
            <p:cNvSpPr txBox="1"/>
            <p:nvPr/>
          </p:nvSpPr>
          <p:spPr>
            <a:xfrm>
              <a:off x="0" y="809687"/>
              <a:ext cx="2049861" cy="535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ru-RU" sz="2400" spc="96" dirty="0">
                  <a:solidFill>
                    <a:srgbClr val="FFFFFF"/>
                  </a:solidFill>
                  <a:latin typeface="Clear Sans Regular"/>
                </a:rPr>
                <a:t>180 000 м</a:t>
              </a:r>
              <a:r>
                <a:rPr lang="ru-RU" sz="2400" spc="96" baseline="30000" dirty="0">
                  <a:solidFill>
                    <a:srgbClr val="FFFFFF"/>
                  </a:solidFill>
                  <a:latin typeface="Clear Sans Regular"/>
                </a:rPr>
                <a:t>2</a:t>
              </a:r>
              <a:endParaRPr lang="en-US" sz="2400" spc="96" dirty="0">
                <a:solidFill>
                  <a:srgbClr val="FFFFFF"/>
                </a:solidFill>
                <a:latin typeface="Clear Sans Regular"/>
              </a:endParaRPr>
            </a:p>
          </p:txBody>
        </p:sp>
        <p:sp>
          <p:nvSpPr>
            <p:cNvPr id="98" name="TextBox 31">
              <a:extLst>
                <a:ext uri="{FF2B5EF4-FFF2-40B4-BE49-F238E27FC236}">
                  <a16:creationId xmlns:a16="http://schemas.microsoft.com/office/drawing/2014/main" id="{6F9BD641-453A-47A4-82DA-D67A6FD43ED5}"/>
                </a:ext>
              </a:extLst>
            </p:cNvPr>
            <p:cNvSpPr txBox="1"/>
            <p:nvPr/>
          </p:nvSpPr>
          <p:spPr>
            <a:xfrm>
              <a:off x="0" y="1662762"/>
              <a:ext cx="2049861" cy="1110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ru-RU" sz="2400" spc="96" dirty="0">
                  <a:solidFill>
                    <a:srgbClr val="FFFFFF"/>
                  </a:solidFill>
                  <a:latin typeface="Clear Sans Regular"/>
                </a:rPr>
                <a:t>147 млрд. рублей</a:t>
              </a:r>
              <a:endParaRPr lang="en-US" sz="2400" spc="96" dirty="0">
                <a:solidFill>
                  <a:srgbClr val="FFFFFF"/>
                </a:solidFill>
                <a:latin typeface="Clear Sans Regular"/>
              </a:endParaRPr>
            </a:p>
          </p:txBody>
        </p:sp>
      </p:grpSp>
      <p:grpSp>
        <p:nvGrpSpPr>
          <p:cNvPr id="100" name="Group 33">
            <a:extLst>
              <a:ext uri="{FF2B5EF4-FFF2-40B4-BE49-F238E27FC236}">
                <a16:creationId xmlns:a16="http://schemas.microsoft.com/office/drawing/2014/main" id="{16622E1C-FACC-4DAA-8A94-CA8F53B49A7D}"/>
              </a:ext>
            </a:extLst>
          </p:cNvPr>
          <p:cNvGrpSpPr/>
          <p:nvPr/>
        </p:nvGrpSpPr>
        <p:grpSpPr>
          <a:xfrm>
            <a:off x="4091138" y="7881103"/>
            <a:ext cx="1390529" cy="236473"/>
            <a:chOff x="0" y="0"/>
            <a:chExt cx="2987190" cy="508000"/>
          </a:xfrm>
        </p:grpSpPr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C4172E53-216C-443D-A6EB-2ACEE47222D9}"/>
                </a:ext>
              </a:extLst>
            </p:cNvPr>
            <p:cNvSpPr/>
            <p:nvPr/>
          </p:nvSpPr>
          <p:spPr>
            <a:xfrm>
              <a:off x="0" y="49530"/>
              <a:ext cx="2987190" cy="408940"/>
            </a:xfrm>
            <a:custGeom>
              <a:avLst/>
              <a:gdLst/>
              <a:ahLst/>
              <a:cxnLst/>
              <a:rect l="l" t="t" r="r" b="b"/>
              <a:pathLst>
                <a:path w="2987190" h="408940">
                  <a:moveTo>
                    <a:pt x="2781450" y="0"/>
                  </a:moveTo>
                  <a:cubicBezTo>
                    <a:pt x="2681120" y="0"/>
                    <a:pt x="2598570" y="72390"/>
                    <a:pt x="257952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2580790" y="242570"/>
                  </a:lnTo>
                  <a:cubicBezTo>
                    <a:pt x="2598570" y="337820"/>
                    <a:pt x="2682390" y="408940"/>
                    <a:pt x="2782720" y="408940"/>
                  </a:cubicBezTo>
                  <a:cubicBezTo>
                    <a:pt x="2895750" y="408940"/>
                    <a:pt x="2987190" y="317500"/>
                    <a:pt x="2987190" y="204470"/>
                  </a:cubicBezTo>
                  <a:cubicBezTo>
                    <a:pt x="2987190" y="91440"/>
                    <a:pt x="2895750" y="0"/>
                    <a:pt x="27814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2" name="Group 35">
            <a:extLst>
              <a:ext uri="{FF2B5EF4-FFF2-40B4-BE49-F238E27FC236}">
                <a16:creationId xmlns:a16="http://schemas.microsoft.com/office/drawing/2014/main" id="{64425F46-EF14-4AE2-9685-234BE9A748E1}"/>
              </a:ext>
            </a:extLst>
          </p:cNvPr>
          <p:cNvGrpSpPr/>
          <p:nvPr/>
        </p:nvGrpSpPr>
        <p:grpSpPr>
          <a:xfrm>
            <a:off x="11746737" y="7497367"/>
            <a:ext cx="2310885" cy="1003943"/>
            <a:chOff x="0" y="0"/>
            <a:chExt cx="2518233" cy="1106170"/>
          </a:xfrm>
        </p:grpSpPr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483A0316-9C6E-4E84-A82C-D1512C034CAF}"/>
                </a:ext>
              </a:extLst>
            </p:cNvPr>
            <p:cNvSpPr/>
            <p:nvPr/>
          </p:nvSpPr>
          <p:spPr>
            <a:xfrm>
              <a:off x="0" y="0"/>
              <a:ext cx="2519503" cy="1107440"/>
            </a:xfrm>
            <a:custGeom>
              <a:avLst/>
              <a:gdLst/>
              <a:ahLst/>
              <a:cxnLst/>
              <a:rect l="l" t="t" r="r" b="b"/>
              <a:pathLst>
                <a:path w="2519503" h="1107440">
                  <a:moveTo>
                    <a:pt x="1965783" y="45720"/>
                  </a:moveTo>
                  <a:cubicBezTo>
                    <a:pt x="2245183" y="45720"/>
                    <a:pt x="2472513" y="273050"/>
                    <a:pt x="2472513" y="552450"/>
                  </a:cubicBezTo>
                  <a:cubicBezTo>
                    <a:pt x="2472513" y="831850"/>
                    <a:pt x="2245183" y="1059180"/>
                    <a:pt x="1965783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1965783" y="45720"/>
                  </a:lnTo>
                  <a:moveTo>
                    <a:pt x="196578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965783" y="1107440"/>
                  </a:lnTo>
                  <a:cubicBezTo>
                    <a:pt x="2271853" y="1107440"/>
                    <a:pt x="2519503" y="859790"/>
                    <a:pt x="2519503" y="553720"/>
                  </a:cubicBezTo>
                  <a:cubicBezTo>
                    <a:pt x="2518233" y="247650"/>
                    <a:pt x="2270583" y="0"/>
                    <a:pt x="1965783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104" name="Group 37">
            <a:extLst>
              <a:ext uri="{FF2B5EF4-FFF2-40B4-BE49-F238E27FC236}">
                <a16:creationId xmlns:a16="http://schemas.microsoft.com/office/drawing/2014/main" id="{1BC50269-B025-48E0-A30E-4C1CF69CD86D}"/>
              </a:ext>
            </a:extLst>
          </p:cNvPr>
          <p:cNvGrpSpPr/>
          <p:nvPr/>
        </p:nvGrpSpPr>
        <p:grpSpPr>
          <a:xfrm>
            <a:off x="11801613" y="7539864"/>
            <a:ext cx="2203940" cy="918949"/>
            <a:chOff x="0" y="0"/>
            <a:chExt cx="2797961" cy="1166631"/>
          </a:xfrm>
        </p:grpSpPr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22F1B681-DB47-4284-ADDB-881336EE3389}"/>
                </a:ext>
              </a:extLst>
            </p:cNvPr>
            <p:cNvSpPr/>
            <p:nvPr/>
          </p:nvSpPr>
          <p:spPr>
            <a:xfrm>
              <a:off x="0" y="0"/>
              <a:ext cx="2799231" cy="1166631"/>
            </a:xfrm>
            <a:custGeom>
              <a:avLst/>
              <a:gdLst/>
              <a:ahLst/>
              <a:cxnLst/>
              <a:rect l="l" t="t" r="r" b="b"/>
              <a:pathLst>
                <a:path w="2799231" h="1166631">
                  <a:moveTo>
                    <a:pt x="2245511" y="1166631"/>
                  </a:moveTo>
                  <a:lnTo>
                    <a:pt x="553720" y="1166631"/>
                  </a:lnTo>
                  <a:cubicBezTo>
                    <a:pt x="247650" y="1166631"/>
                    <a:pt x="0" y="905454"/>
                    <a:pt x="0" y="583991"/>
                  </a:cubicBezTo>
                  <a:cubicBezTo>
                    <a:pt x="0" y="261189"/>
                    <a:pt x="247650" y="0"/>
                    <a:pt x="553720" y="0"/>
                  </a:cubicBezTo>
                  <a:lnTo>
                    <a:pt x="2245511" y="0"/>
                  </a:lnTo>
                  <a:cubicBezTo>
                    <a:pt x="2551581" y="0"/>
                    <a:pt x="2799231" y="261189"/>
                    <a:pt x="2799231" y="583991"/>
                  </a:cubicBezTo>
                  <a:cubicBezTo>
                    <a:pt x="2797961" y="905454"/>
                    <a:pt x="2550311" y="1166631"/>
                    <a:pt x="2245511" y="1166631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106" name="TextBox 39">
            <a:extLst>
              <a:ext uri="{FF2B5EF4-FFF2-40B4-BE49-F238E27FC236}">
                <a16:creationId xmlns:a16="http://schemas.microsoft.com/office/drawing/2014/main" id="{4AE2E9D4-142D-4E83-817F-571B4FFA9263}"/>
              </a:ext>
            </a:extLst>
          </p:cNvPr>
          <p:cNvSpPr txBox="1"/>
          <p:nvPr/>
        </p:nvSpPr>
        <p:spPr>
          <a:xfrm>
            <a:off x="12256455" y="7789965"/>
            <a:ext cx="1334191" cy="35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1"/>
              </a:lnSpc>
            </a:pPr>
            <a:r>
              <a:rPr lang="ru-RU" sz="2122" spc="84" dirty="0">
                <a:solidFill>
                  <a:srgbClr val="FFFFFF"/>
                </a:solidFill>
                <a:latin typeface="Clear Sans Regular"/>
              </a:rPr>
              <a:t>Коми</a:t>
            </a:r>
            <a:endParaRPr lang="en-US" sz="2122" spc="84" dirty="0">
              <a:solidFill>
                <a:srgbClr val="FFFFFF"/>
              </a:solidFill>
              <a:latin typeface="Clear Sans Regular"/>
            </a:endParaRPr>
          </a:p>
        </p:txBody>
      </p:sp>
      <p:grpSp>
        <p:nvGrpSpPr>
          <p:cNvPr id="107" name="Group 40">
            <a:extLst>
              <a:ext uri="{FF2B5EF4-FFF2-40B4-BE49-F238E27FC236}">
                <a16:creationId xmlns:a16="http://schemas.microsoft.com/office/drawing/2014/main" id="{7DCF10D7-FA34-4CE2-8A4A-43F84FC73AB0}"/>
              </a:ext>
            </a:extLst>
          </p:cNvPr>
          <p:cNvGrpSpPr/>
          <p:nvPr/>
        </p:nvGrpSpPr>
        <p:grpSpPr>
          <a:xfrm>
            <a:off x="15621001" y="6821288"/>
            <a:ext cx="2412952" cy="2243558"/>
            <a:chOff x="0" y="-48709"/>
            <a:chExt cx="2049861" cy="2991411"/>
          </a:xfrm>
        </p:grpSpPr>
        <p:sp>
          <p:nvSpPr>
            <p:cNvPr id="108" name="TextBox 41">
              <a:extLst>
                <a:ext uri="{FF2B5EF4-FFF2-40B4-BE49-F238E27FC236}">
                  <a16:creationId xmlns:a16="http://schemas.microsoft.com/office/drawing/2014/main" id="{671A8CCD-D86D-4844-9DDC-54AAC0A48F09}"/>
                </a:ext>
              </a:extLst>
            </p:cNvPr>
            <p:cNvSpPr txBox="1"/>
            <p:nvPr/>
          </p:nvSpPr>
          <p:spPr>
            <a:xfrm>
              <a:off x="0" y="-48709"/>
              <a:ext cx="2049861" cy="2273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ru-RU" sz="2400" spc="96" dirty="0">
                  <a:solidFill>
                    <a:srgbClr val="FFFFFF"/>
                  </a:solidFill>
                  <a:latin typeface="Clear Sans Regular"/>
                </a:rPr>
                <a:t>Точная дата неизвестна</a:t>
              </a:r>
              <a:endParaRPr lang="en-US" sz="2400" spc="96" dirty="0">
                <a:solidFill>
                  <a:srgbClr val="FFFFFF"/>
                </a:solidFill>
                <a:latin typeface="Clear Sans Regular"/>
              </a:endParaRPr>
            </a:p>
          </p:txBody>
        </p:sp>
        <p:sp>
          <p:nvSpPr>
            <p:cNvPr id="109" name="TextBox 42">
              <a:extLst>
                <a:ext uri="{FF2B5EF4-FFF2-40B4-BE49-F238E27FC236}">
                  <a16:creationId xmlns:a16="http://schemas.microsoft.com/office/drawing/2014/main" id="{95F3F011-B587-4C62-B4CF-EA1C82EE90C9}"/>
                </a:ext>
              </a:extLst>
            </p:cNvPr>
            <p:cNvSpPr txBox="1"/>
            <p:nvPr/>
          </p:nvSpPr>
          <p:spPr>
            <a:xfrm>
              <a:off x="0" y="1154115"/>
              <a:ext cx="2049861" cy="535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ru-RU" sz="2400" spc="96" dirty="0">
                  <a:solidFill>
                    <a:srgbClr val="FFFFFF"/>
                  </a:solidFill>
                  <a:latin typeface="Clear Sans Regular"/>
                </a:rPr>
                <a:t>13 000 м</a:t>
              </a:r>
              <a:r>
                <a:rPr lang="ru-RU" sz="2400" spc="96" baseline="30000" dirty="0">
                  <a:solidFill>
                    <a:srgbClr val="FFFFFF"/>
                  </a:solidFill>
                  <a:latin typeface="Clear Sans Regular"/>
                </a:rPr>
                <a:t>2</a:t>
              </a:r>
              <a:endParaRPr lang="en-US" sz="2400" spc="96" dirty="0">
                <a:solidFill>
                  <a:srgbClr val="FFFFFF"/>
                </a:solidFill>
                <a:latin typeface="Clear Sans Regular"/>
              </a:endParaRPr>
            </a:p>
          </p:txBody>
        </p:sp>
        <p:sp>
          <p:nvSpPr>
            <p:cNvPr id="110" name="TextBox 43">
              <a:extLst>
                <a:ext uri="{FF2B5EF4-FFF2-40B4-BE49-F238E27FC236}">
                  <a16:creationId xmlns:a16="http://schemas.microsoft.com/office/drawing/2014/main" id="{F1364306-A69F-48E7-A574-5E5BDDE0126F}"/>
                </a:ext>
              </a:extLst>
            </p:cNvPr>
            <p:cNvSpPr txBox="1"/>
            <p:nvPr/>
          </p:nvSpPr>
          <p:spPr>
            <a:xfrm>
              <a:off x="0" y="1831970"/>
              <a:ext cx="2049861" cy="1110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ru-RU" sz="2400" spc="96" dirty="0">
                  <a:solidFill>
                    <a:srgbClr val="FFFFFF"/>
                  </a:solidFill>
                  <a:latin typeface="Clear Sans Regular"/>
                </a:rPr>
                <a:t>100 млн. рублей</a:t>
              </a:r>
              <a:endParaRPr lang="en-US" sz="2400" spc="96" dirty="0">
                <a:solidFill>
                  <a:srgbClr val="FFFFFF"/>
                </a:solidFill>
                <a:latin typeface="Clear Sans Regular"/>
              </a:endParaRPr>
            </a:p>
          </p:txBody>
        </p:sp>
      </p:grpSp>
      <p:grpSp>
        <p:nvGrpSpPr>
          <p:cNvPr id="112" name="Group 45">
            <a:extLst>
              <a:ext uri="{FF2B5EF4-FFF2-40B4-BE49-F238E27FC236}">
                <a16:creationId xmlns:a16="http://schemas.microsoft.com/office/drawing/2014/main" id="{A591A35F-DB4F-4AE1-B45E-194D96D1707F}"/>
              </a:ext>
            </a:extLst>
          </p:cNvPr>
          <p:cNvGrpSpPr/>
          <p:nvPr/>
        </p:nvGrpSpPr>
        <p:grpSpPr>
          <a:xfrm>
            <a:off x="14040477" y="7881103"/>
            <a:ext cx="1390529" cy="236473"/>
            <a:chOff x="0" y="0"/>
            <a:chExt cx="2987190" cy="508000"/>
          </a:xfrm>
        </p:grpSpPr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0D210A25-FFA5-45DE-8727-FEFA097897DB}"/>
                </a:ext>
              </a:extLst>
            </p:cNvPr>
            <p:cNvSpPr/>
            <p:nvPr/>
          </p:nvSpPr>
          <p:spPr>
            <a:xfrm>
              <a:off x="0" y="49530"/>
              <a:ext cx="2987190" cy="408940"/>
            </a:xfrm>
            <a:custGeom>
              <a:avLst/>
              <a:gdLst/>
              <a:ahLst/>
              <a:cxnLst/>
              <a:rect l="l" t="t" r="r" b="b"/>
              <a:pathLst>
                <a:path w="2987190" h="408940">
                  <a:moveTo>
                    <a:pt x="2781450" y="0"/>
                  </a:moveTo>
                  <a:cubicBezTo>
                    <a:pt x="2681120" y="0"/>
                    <a:pt x="2598570" y="72390"/>
                    <a:pt x="257952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2580790" y="242570"/>
                  </a:lnTo>
                  <a:cubicBezTo>
                    <a:pt x="2598570" y="337820"/>
                    <a:pt x="2682390" y="408940"/>
                    <a:pt x="2782720" y="408940"/>
                  </a:cubicBezTo>
                  <a:cubicBezTo>
                    <a:pt x="2895750" y="408940"/>
                    <a:pt x="2987190" y="317500"/>
                    <a:pt x="2987190" y="204470"/>
                  </a:cubicBezTo>
                  <a:cubicBezTo>
                    <a:pt x="2987190" y="91440"/>
                    <a:pt x="2895750" y="0"/>
                    <a:pt x="27814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4" name="Group 47">
            <a:extLst>
              <a:ext uri="{FF2B5EF4-FFF2-40B4-BE49-F238E27FC236}">
                <a16:creationId xmlns:a16="http://schemas.microsoft.com/office/drawing/2014/main" id="{50A8D614-7AA0-42E3-9CED-24012630B3F9}"/>
              </a:ext>
            </a:extLst>
          </p:cNvPr>
          <p:cNvGrpSpPr/>
          <p:nvPr/>
        </p:nvGrpSpPr>
        <p:grpSpPr>
          <a:xfrm>
            <a:off x="14948415" y="1958022"/>
            <a:ext cx="2310885" cy="1003943"/>
            <a:chOff x="0" y="0"/>
            <a:chExt cx="2518233" cy="1106170"/>
          </a:xfrm>
        </p:grpSpPr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7734A8BE-B06C-41E7-9F82-280120A1D711}"/>
                </a:ext>
              </a:extLst>
            </p:cNvPr>
            <p:cNvSpPr/>
            <p:nvPr/>
          </p:nvSpPr>
          <p:spPr>
            <a:xfrm>
              <a:off x="0" y="0"/>
              <a:ext cx="2519503" cy="1107440"/>
            </a:xfrm>
            <a:custGeom>
              <a:avLst/>
              <a:gdLst/>
              <a:ahLst/>
              <a:cxnLst/>
              <a:rect l="l" t="t" r="r" b="b"/>
              <a:pathLst>
                <a:path w="2519503" h="1107440">
                  <a:moveTo>
                    <a:pt x="1965783" y="45720"/>
                  </a:moveTo>
                  <a:cubicBezTo>
                    <a:pt x="2245183" y="45720"/>
                    <a:pt x="2472513" y="273050"/>
                    <a:pt x="2472513" y="552450"/>
                  </a:cubicBezTo>
                  <a:cubicBezTo>
                    <a:pt x="2472513" y="831850"/>
                    <a:pt x="2245183" y="1059180"/>
                    <a:pt x="1965783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1965783" y="45720"/>
                  </a:lnTo>
                  <a:moveTo>
                    <a:pt x="196578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965783" y="1107440"/>
                  </a:lnTo>
                  <a:cubicBezTo>
                    <a:pt x="2271853" y="1107440"/>
                    <a:pt x="2519503" y="859790"/>
                    <a:pt x="2519503" y="553720"/>
                  </a:cubicBezTo>
                  <a:cubicBezTo>
                    <a:pt x="2518233" y="247650"/>
                    <a:pt x="2270583" y="0"/>
                    <a:pt x="1965783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116" name="Group 49">
            <a:extLst>
              <a:ext uri="{FF2B5EF4-FFF2-40B4-BE49-F238E27FC236}">
                <a16:creationId xmlns:a16="http://schemas.microsoft.com/office/drawing/2014/main" id="{78E94E4D-757F-4CAB-B7F8-17985F5E33E2}"/>
              </a:ext>
            </a:extLst>
          </p:cNvPr>
          <p:cNvGrpSpPr/>
          <p:nvPr/>
        </p:nvGrpSpPr>
        <p:grpSpPr>
          <a:xfrm>
            <a:off x="15001888" y="2000519"/>
            <a:ext cx="2203940" cy="918949"/>
            <a:chOff x="0" y="0"/>
            <a:chExt cx="2797961" cy="1166631"/>
          </a:xfrm>
        </p:grpSpPr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A1279417-677E-4588-A525-04C9E52AE9FF}"/>
                </a:ext>
              </a:extLst>
            </p:cNvPr>
            <p:cNvSpPr/>
            <p:nvPr/>
          </p:nvSpPr>
          <p:spPr>
            <a:xfrm>
              <a:off x="0" y="0"/>
              <a:ext cx="2799231" cy="1166631"/>
            </a:xfrm>
            <a:custGeom>
              <a:avLst/>
              <a:gdLst/>
              <a:ahLst/>
              <a:cxnLst/>
              <a:rect l="l" t="t" r="r" b="b"/>
              <a:pathLst>
                <a:path w="2799231" h="1166631">
                  <a:moveTo>
                    <a:pt x="2245511" y="1166631"/>
                  </a:moveTo>
                  <a:lnTo>
                    <a:pt x="553720" y="1166631"/>
                  </a:lnTo>
                  <a:cubicBezTo>
                    <a:pt x="247650" y="1166631"/>
                    <a:pt x="0" y="905454"/>
                    <a:pt x="0" y="583991"/>
                  </a:cubicBezTo>
                  <a:cubicBezTo>
                    <a:pt x="0" y="261189"/>
                    <a:pt x="247650" y="0"/>
                    <a:pt x="553720" y="0"/>
                  </a:cubicBezTo>
                  <a:lnTo>
                    <a:pt x="2245511" y="0"/>
                  </a:lnTo>
                  <a:cubicBezTo>
                    <a:pt x="2551581" y="0"/>
                    <a:pt x="2799231" y="261189"/>
                    <a:pt x="2799231" y="583991"/>
                  </a:cubicBezTo>
                  <a:cubicBezTo>
                    <a:pt x="2797961" y="905454"/>
                    <a:pt x="2550311" y="1166631"/>
                    <a:pt x="2245511" y="1166631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118" name="TextBox 51">
            <a:extLst>
              <a:ext uri="{FF2B5EF4-FFF2-40B4-BE49-F238E27FC236}">
                <a16:creationId xmlns:a16="http://schemas.microsoft.com/office/drawing/2014/main" id="{FD21C078-F927-4E8A-8D39-6DC7D47D6D17}"/>
              </a:ext>
            </a:extLst>
          </p:cNvPr>
          <p:cNvSpPr txBox="1"/>
          <p:nvPr/>
        </p:nvSpPr>
        <p:spPr>
          <a:xfrm>
            <a:off x="15458133" y="2229481"/>
            <a:ext cx="1334191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ru-RU" sz="2400" spc="96" dirty="0">
                <a:solidFill>
                  <a:srgbClr val="FFFFFF"/>
                </a:solidFill>
                <a:latin typeface="Clear Sans Regular"/>
              </a:rPr>
              <a:t>Находка</a:t>
            </a:r>
            <a:endParaRPr lang="en-US" sz="2400" spc="96" dirty="0">
              <a:solidFill>
                <a:srgbClr val="FFFFFF"/>
              </a:solidFill>
              <a:latin typeface="Clear Sans Regular"/>
            </a:endParaRPr>
          </a:p>
        </p:txBody>
      </p:sp>
      <p:grpSp>
        <p:nvGrpSpPr>
          <p:cNvPr id="119" name="Group 52">
            <a:extLst>
              <a:ext uri="{FF2B5EF4-FFF2-40B4-BE49-F238E27FC236}">
                <a16:creationId xmlns:a16="http://schemas.microsoft.com/office/drawing/2014/main" id="{B8500EBF-E2C0-4336-989C-729E78592AA3}"/>
              </a:ext>
            </a:extLst>
          </p:cNvPr>
          <p:cNvGrpSpPr/>
          <p:nvPr/>
        </p:nvGrpSpPr>
        <p:grpSpPr>
          <a:xfrm>
            <a:off x="11044733" y="1281943"/>
            <a:ext cx="2239400" cy="2116652"/>
            <a:chOff x="0" y="-48709"/>
            <a:chExt cx="2049861" cy="2822203"/>
          </a:xfrm>
        </p:grpSpPr>
        <p:sp>
          <p:nvSpPr>
            <p:cNvPr id="120" name="TextBox 53">
              <a:extLst>
                <a:ext uri="{FF2B5EF4-FFF2-40B4-BE49-F238E27FC236}">
                  <a16:creationId xmlns:a16="http://schemas.microsoft.com/office/drawing/2014/main" id="{F172A851-479E-4026-9415-6A50F713A7D0}"/>
                </a:ext>
              </a:extLst>
            </p:cNvPr>
            <p:cNvSpPr txBox="1"/>
            <p:nvPr/>
          </p:nvSpPr>
          <p:spPr>
            <a:xfrm>
              <a:off x="0" y="-48709"/>
              <a:ext cx="2049861" cy="1110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ru-RU" sz="2400" spc="96" dirty="0">
                  <a:solidFill>
                    <a:srgbClr val="FFFFFF"/>
                  </a:solidFill>
                  <a:latin typeface="Clear Sans Regular"/>
                </a:rPr>
                <a:t>14 марта 2020</a:t>
              </a:r>
              <a:endParaRPr lang="en-US" sz="2400" spc="96" dirty="0">
                <a:solidFill>
                  <a:srgbClr val="FFFFFF"/>
                </a:solidFill>
                <a:latin typeface="Clear Sans Regular"/>
              </a:endParaRPr>
            </a:p>
          </p:txBody>
        </p:sp>
        <p:sp>
          <p:nvSpPr>
            <p:cNvPr id="121" name="TextBox 54">
              <a:extLst>
                <a:ext uri="{FF2B5EF4-FFF2-40B4-BE49-F238E27FC236}">
                  <a16:creationId xmlns:a16="http://schemas.microsoft.com/office/drawing/2014/main" id="{1DBB04E9-7C11-4BE7-B455-525BC94EE22D}"/>
                </a:ext>
              </a:extLst>
            </p:cNvPr>
            <p:cNvSpPr txBox="1"/>
            <p:nvPr/>
          </p:nvSpPr>
          <p:spPr>
            <a:xfrm>
              <a:off x="0" y="809687"/>
              <a:ext cx="2049861" cy="535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ru-RU" sz="2400" spc="96" dirty="0">
                  <a:solidFill>
                    <a:srgbClr val="FFFFFF"/>
                  </a:solidFill>
                  <a:latin typeface="Clear Sans Regular"/>
                </a:rPr>
                <a:t>34 000 м</a:t>
              </a:r>
              <a:r>
                <a:rPr lang="ru-RU" sz="2400" spc="96" baseline="30000" dirty="0">
                  <a:solidFill>
                    <a:srgbClr val="FFFFFF"/>
                  </a:solidFill>
                  <a:latin typeface="Clear Sans Regular"/>
                </a:rPr>
                <a:t>2</a:t>
              </a:r>
              <a:endParaRPr lang="en-US" sz="2400" spc="96" dirty="0">
                <a:solidFill>
                  <a:srgbClr val="FFFFFF"/>
                </a:solidFill>
                <a:latin typeface="Clear Sans Regular"/>
              </a:endParaRPr>
            </a:p>
          </p:txBody>
        </p:sp>
        <p:sp>
          <p:nvSpPr>
            <p:cNvPr id="122" name="TextBox 55">
              <a:extLst>
                <a:ext uri="{FF2B5EF4-FFF2-40B4-BE49-F238E27FC236}">
                  <a16:creationId xmlns:a16="http://schemas.microsoft.com/office/drawing/2014/main" id="{68C4EE5D-6DEB-47CD-B286-977F5E247226}"/>
                </a:ext>
              </a:extLst>
            </p:cNvPr>
            <p:cNvSpPr txBox="1"/>
            <p:nvPr/>
          </p:nvSpPr>
          <p:spPr>
            <a:xfrm>
              <a:off x="0" y="1662762"/>
              <a:ext cx="2049861" cy="1110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ru-RU" sz="2400" spc="96" dirty="0">
                  <a:solidFill>
                    <a:srgbClr val="FFFFFF"/>
                  </a:solidFill>
                  <a:latin typeface="Clear Sans Regular"/>
                </a:rPr>
                <a:t>900 000 тыс. рублей</a:t>
              </a:r>
              <a:endParaRPr lang="en-US" sz="2400" spc="96" dirty="0">
                <a:solidFill>
                  <a:srgbClr val="FFFFFF"/>
                </a:solidFill>
                <a:latin typeface="Clear Sans Regular"/>
              </a:endParaRPr>
            </a:p>
          </p:txBody>
        </p:sp>
      </p:grpSp>
      <p:grpSp>
        <p:nvGrpSpPr>
          <p:cNvPr id="124" name="Group 57">
            <a:extLst>
              <a:ext uri="{FF2B5EF4-FFF2-40B4-BE49-F238E27FC236}">
                <a16:creationId xmlns:a16="http://schemas.microsoft.com/office/drawing/2014/main" id="{69DEDCA9-A9D2-4E31-A8D9-E1D83FEA2EF1}"/>
              </a:ext>
            </a:extLst>
          </p:cNvPr>
          <p:cNvGrpSpPr/>
          <p:nvPr/>
        </p:nvGrpSpPr>
        <p:grpSpPr>
          <a:xfrm rot="-10800000">
            <a:off x="13575031" y="2341757"/>
            <a:ext cx="1390529" cy="236473"/>
            <a:chOff x="0" y="0"/>
            <a:chExt cx="2987190" cy="508000"/>
          </a:xfrm>
        </p:grpSpPr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F6CC81CF-22DE-455D-BB8D-E1A29F30C869}"/>
                </a:ext>
              </a:extLst>
            </p:cNvPr>
            <p:cNvSpPr/>
            <p:nvPr/>
          </p:nvSpPr>
          <p:spPr>
            <a:xfrm>
              <a:off x="0" y="49530"/>
              <a:ext cx="2987190" cy="408940"/>
            </a:xfrm>
            <a:custGeom>
              <a:avLst/>
              <a:gdLst/>
              <a:ahLst/>
              <a:cxnLst/>
              <a:rect l="l" t="t" r="r" b="b"/>
              <a:pathLst>
                <a:path w="2987190" h="408940">
                  <a:moveTo>
                    <a:pt x="2781450" y="0"/>
                  </a:moveTo>
                  <a:cubicBezTo>
                    <a:pt x="2681120" y="0"/>
                    <a:pt x="2598570" y="72390"/>
                    <a:pt x="257952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2580790" y="242570"/>
                  </a:lnTo>
                  <a:cubicBezTo>
                    <a:pt x="2598570" y="337820"/>
                    <a:pt x="2682390" y="408940"/>
                    <a:pt x="2782720" y="408940"/>
                  </a:cubicBezTo>
                  <a:cubicBezTo>
                    <a:pt x="2895750" y="408940"/>
                    <a:pt x="2987190" y="317500"/>
                    <a:pt x="2987190" y="204470"/>
                  </a:cubicBezTo>
                  <a:cubicBezTo>
                    <a:pt x="2987190" y="91440"/>
                    <a:pt x="2895750" y="0"/>
                    <a:pt x="27814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5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94" grpId="0"/>
      <p:bldP spid="106" grpId="0"/>
      <p:bldP spid="1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" y="1257300"/>
            <a:ext cx="8572360" cy="857236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921250" y="457340"/>
            <a:ext cx="9737813" cy="2065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399"/>
              </a:lnSpc>
            </a:pPr>
            <a:r>
              <a:rPr lang="en-US" sz="5400" i="1" dirty="0">
                <a:solidFill>
                  <a:srgbClr val="FFFFFF"/>
                </a:solidFill>
                <a:latin typeface="Codec Pro ExtraBold"/>
              </a:rPr>
              <a:t>“</a:t>
            </a:r>
            <a:r>
              <a:rPr lang="ru-RU" sz="5400" i="1" dirty="0">
                <a:solidFill>
                  <a:srgbClr val="FFFFFF"/>
                </a:solidFill>
                <a:latin typeface="Codec Pro ExtraBold"/>
              </a:rPr>
              <a:t>Полностью риски разливов невозможно исключить</a:t>
            </a:r>
            <a:r>
              <a:rPr lang="en-US" sz="5400" i="1" dirty="0">
                <a:solidFill>
                  <a:srgbClr val="FFFFFF"/>
                </a:solidFill>
                <a:latin typeface="Codec Pro ExtraBold"/>
              </a:rPr>
              <a:t>”.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06000" y="6515100"/>
            <a:ext cx="7753063" cy="2463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84"/>
              </a:lnSpc>
            </a:pPr>
            <a:r>
              <a:rPr lang="ru-RU" sz="2775" dirty="0">
                <a:solidFill>
                  <a:srgbClr val="FFFFFF"/>
                </a:solidFill>
                <a:latin typeface="Montserrat"/>
              </a:rPr>
              <a:t>Владислав Жуков, член Общественного совета при Федеральной службе по надзору в сфере природопользования (Росприроднадзор), эксперт нацпроекта «Экология».</a:t>
            </a:r>
            <a:endParaRPr lang="en-US" sz="2775" dirty="0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028" name="Picture 4" descr="Росприроднадзор проводит опрос по экологической проблематике">
            <a:extLst>
              <a:ext uri="{FF2B5EF4-FFF2-40B4-BE49-F238E27FC236}">
                <a16:creationId xmlns:a16="http://schemas.microsoft.com/office/drawing/2014/main" id="{5428D69E-83C4-4BB7-9A22-EC01CD595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71700"/>
            <a:ext cx="6943852" cy="67056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AAC4B9B-C25A-4151-AFC1-6EAF9CA1BE3A}"/>
              </a:ext>
            </a:extLst>
          </p:cNvPr>
          <p:cNvCxnSpPr>
            <a:cxnSpLocks/>
          </p:cNvCxnSpPr>
          <p:nvPr/>
        </p:nvCxnSpPr>
        <p:spPr>
          <a:xfrm>
            <a:off x="1828800" y="5740604"/>
            <a:ext cx="441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958" y="-4696406"/>
            <a:ext cx="18383917" cy="78883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038600" y="1204282"/>
            <a:ext cx="9258300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ru-RU" sz="8250" dirty="0">
                <a:solidFill>
                  <a:srgbClr val="FFFFFF"/>
                </a:solidFill>
                <a:latin typeface="Codec Pro ExtraBold"/>
              </a:rPr>
              <a:t>Возможности уже сейчас</a:t>
            </a:r>
            <a:endParaRPr lang="en-US" sz="8250" dirty="0">
              <a:solidFill>
                <a:srgbClr val="FFFFFF"/>
              </a:solidFill>
              <a:latin typeface="Codec Pro ExtraBold"/>
            </a:endParaRP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192D8660-1B2C-4440-BF87-BE6ECA793915}"/>
              </a:ext>
            </a:extLst>
          </p:cNvPr>
          <p:cNvGrpSpPr/>
          <p:nvPr/>
        </p:nvGrpSpPr>
        <p:grpSpPr>
          <a:xfrm>
            <a:off x="990600" y="4532013"/>
            <a:ext cx="6096000" cy="5087266"/>
            <a:chOff x="0" y="172775"/>
            <a:chExt cx="9016465" cy="583359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1E957081-1B33-4923-B352-E641644153AD}"/>
                </a:ext>
              </a:extLst>
            </p:cNvPr>
            <p:cNvSpPr txBox="1"/>
            <p:nvPr/>
          </p:nvSpPr>
          <p:spPr>
            <a:xfrm>
              <a:off x="0" y="172775"/>
              <a:ext cx="9016465" cy="105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20"/>
                </a:lnSpc>
              </a:pPr>
              <a:r>
                <a:rPr lang="ru-RU" sz="4800" dirty="0">
                  <a:solidFill>
                    <a:srgbClr val="FFFFFF"/>
                  </a:solidFill>
                  <a:latin typeface="Codec Pro ExtraBold"/>
                </a:rPr>
                <a:t>Ориентированность</a:t>
              </a:r>
              <a:endParaRPr lang="en-US" sz="4800" dirty="0">
                <a:solidFill>
                  <a:srgbClr val="FFFFFF"/>
                </a:solidFill>
                <a:latin typeface="Codec Pro ExtraBold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CAD0DB19-62C5-4B18-9F99-66DB75719E1D}"/>
                </a:ext>
              </a:extLst>
            </p:cNvPr>
            <p:cNvSpPr txBox="1"/>
            <p:nvPr/>
          </p:nvSpPr>
          <p:spPr>
            <a:xfrm>
              <a:off x="0" y="2513328"/>
              <a:ext cx="9016465" cy="34930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65"/>
                </a:lnSpc>
              </a:pPr>
              <a:r>
                <a:rPr lang="ru-RU" sz="3050" dirty="0">
                  <a:solidFill>
                    <a:srgbClr val="FFFFFF"/>
                  </a:solidFill>
                  <a:latin typeface="Montserrat"/>
                </a:rPr>
                <a:t>Проект создан в первую очередь для органов власти, осуществляющих проверки в данной области. Гарантировано значительное снижение нагрузки.</a:t>
              </a:r>
              <a:endParaRPr lang="en-US" sz="3050" dirty="0">
                <a:solidFill>
                  <a:srgbClr val="FFFFFF"/>
                </a:solidFill>
                <a:latin typeface="Montserrat"/>
              </a:endParaRPr>
            </a:p>
          </p:txBody>
        </p:sp>
      </p:grp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47EAC54-BE15-42EC-9A65-CBA06FD5BAA8}"/>
              </a:ext>
            </a:extLst>
          </p:cNvPr>
          <p:cNvCxnSpPr>
            <a:cxnSpLocks/>
          </p:cNvCxnSpPr>
          <p:nvPr/>
        </p:nvCxnSpPr>
        <p:spPr>
          <a:xfrm>
            <a:off x="11049000" y="5675013"/>
            <a:ext cx="4769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3" name="Group 5">
            <a:extLst>
              <a:ext uri="{FF2B5EF4-FFF2-40B4-BE49-F238E27FC236}">
                <a16:creationId xmlns:a16="http://schemas.microsoft.com/office/drawing/2014/main" id="{AD114E97-D725-45C0-88CD-A633167E96F7}"/>
              </a:ext>
            </a:extLst>
          </p:cNvPr>
          <p:cNvGrpSpPr/>
          <p:nvPr/>
        </p:nvGrpSpPr>
        <p:grpSpPr>
          <a:xfrm>
            <a:off x="9982200" y="4532013"/>
            <a:ext cx="7195932" cy="4906790"/>
            <a:chOff x="0" y="379729"/>
            <a:chExt cx="9016465" cy="5626641"/>
          </a:xfrm>
        </p:grpSpPr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6548A195-694A-4957-8CA7-54C93B18FC7E}"/>
                </a:ext>
              </a:extLst>
            </p:cNvPr>
            <p:cNvSpPr txBox="1"/>
            <p:nvPr/>
          </p:nvSpPr>
          <p:spPr>
            <a:xfrm>
              <a:off x="0" y="379729"/>
              <a:ext cx="9016465" cy="105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20"/>
                </a:lnSpc>
              </a:pPr>
              <a:r>
                <a:rPr lang="ru-RU" sz="4800" dirty="0">
                  <a:solidFill>
                    <a:srgbClr val="FFFFFF"/>
                  </a:solidFill>
                  <a:latin typeface="Codec Pro ExtraBold"/>
                </a:rPr>
                <a:t>Автономность</a:t>
              </a:r>
              <a:endParaRPr lang="en-US" sz="4800" dirty="0">
                <a:solidFill>
                  <a:srgbClr val="FFFFFF"/>
                </a:solidFill>
                <a:latin typeface="Codec Pro ExtraBold"/>
              </a:endParaRPr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05D45A42-5799-429C-8791-4038EAE655D2}"/>
                </a:ext>
              </a:extLst>
            </p:cNvPr>
            <p:cNvSpPr txBox="1"/>
            <p:nvPr/>
          </p:nvSpPr>
          <p:spPr>
            <a:xfrm>
              <a:off x="0" y="2513329"/>
              <a:ext cx="9016465" cy="34930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65"/>
                </a:lnSpc>
              </a:pPr>
              <a:r>
                <a:rPr lang="ru-RU" sz="3050" dirty="0">
                  <a:solidFill>
                    <a:srgbClr val="FFFFFF"/>
                  </a:solidFill>
                  <a:latin typeface="Montserrat"/>
                </a:rPr>
                <a:t>От оператора требуется лишь отправить фотографии со спутника. Система способна самостоятельно все обработать и предложить варианты дальнейших действий.</a:t>
              </a:r>
              <a:endParaRPr lang="en-US" sz="3050" dirty="0">
                <a:solidFill>
                  <a:srgbClr val="FFFFFF"/>
                </a:solidFill>
                <a:latin typeface="Montserrat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959" y="-4608670"/>
            <a:ext cx="18383917" cy="788837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E6EBCBD-24D5-4B19-98A4-DEA8AADD4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32DC7F-BE6E-4088-A86D-63EBCE6E3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8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61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959" y="-4608670"/>
            <a:ext cx="18383917" cy="78883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991122" y="291499"/>
            <a:ext cx="7963704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900"/>
              </a:lnSpc>
            </a:pPr>
            <a:r>
              <a:rPr lang="ru-RU" sz="8250" dirty="0">
                <a:solidFill>
                  <a:srgbClr val="FFFFFF"/>
                </a:solidFill>
                <a:latin typeface="Codec Pro ExtraBold"/>
              </a:rPr>
              <a:t>Варианты применения</a:t>
            </a:r>
            <a:endParaRPr lang="en-US" sz="8250" dirty="0">
              <a:solidFill>
                <a:srgbClr val="FFFFFF"/>
              </a:solidFill>
              <a:latin typeface="Codec Pro Extra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9C6E34-FA0E-41FC-8781-BCBB225AA6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400" y="5368718"/>
            <a:ext cx="2362200" cy="2362200"/>
          </a:xfrm>
          <a:prstGeom prst="rect">
            <a:avLst/>
          </a:prstGeom>
        </p:spPr>
      </p:pic>
      <p:pic>
        <p:nvPicPr>
          <p:cNvPr id="13" name="Рисунок 12" descr="Компьютер">
            <a:extLst>
              <a:ext uri="{FF2B5EF4-FFF2-40B4-BE49-F238E27FC236}">
                <a16:creationId xmlns:a16="http://schemas.microsoft.com/office/drawing/2014/main" id="{D9020101-7314-4269-94B2-3CC254542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96670" y="4568618"/>
            <a:ext cx="3962400" cy="3962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BA768C-96E9-4E78-8771-970B8F06B1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143" y="7455377"/>
            <a:ext cx="2049468" cy="204946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BEC5F0-B69D-428C-9820-4BB1E7A489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773" y="1078835"/>
            <a:ext cx="1617769" cy="1617769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ABE97E99-0C55-48D1-BBB3-D72C05A61D4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3792200" y="6549818"/>
            <a:ext cx="160020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оединитель: уступ 8">
            <a:extLst>
              <a:ext uri="{FF2B5EF4-FFF2-40B4-BE49-F238E27FC236}">
                <a16:creationId xmlns:a16="http://schemas.microsoft.com/office/drawing/2014/main" id="{AAA96E99-9984-40B6-B564-3344BEE4FC2C}"/>
              </a:ext>
            </a:extLst>
          </p:cNvPr>
          <p:cNvCxnSpPr>
            <a:cxnSpLocks/>
            <a:stCxn id="13" idx="1"/>
            <a:endCxn id="3" idx="3"/>
          </p:cNvCxnSpPr>
          <p:nvPr/>
        </p:nvCxnSpPr>
        <p:spPr>
          <a:xfrm rot="10800000">
            <a:off x="7179542" y="1887720"/>
            <a:ext cx="2617128" cy="4662098"/>
          </a:xfrm>
          <a:prstGeom prst="bentConnector3">
            <a:avLst/>
          </a:prstGeom>
          <a:ln w="762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Соединитель: уступ 21">
            <a:extLst>
              <a:ext uri="{FF2B5EF4-FFF2-40B4-BE49-F238E27FC236}">
                <a16:creationId xmlns:a16="http://schemas.microsoft.com/office/drawing/2014/main" id="{EC207ABB-7E40-4406-9028-0377B77F189B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rot="10800000" flipV="1">
            <a:off x="7387612" y="6549817"/>
            <a:ext cx="2409059" cy="1930293"/>
          </a:xfrm>
          <a:prstGeom prst="bentConnector3">
            <a:avLst>
              <a:gd name="adj1" fmla="val 53301"/>
            </a:avLst>
          </a:prstGeom>
          <a:ln w="762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0181195-4837-4CFE-97D7-8750137D09AF}"/>
              </a:ext>
            </a:extLst>
          </p:cNvPr>
          <p:cNvSpPr txBox="1"/>
          <p:nvPr/>
        </p:nvSpPr>
        <p:spPr>
          <a:xfrm>
            <a:off x="845077" y="1472220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Сохранение доказательств</a:t>
            </a:r>
            <a:b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</a:b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(координаты, фотографии)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7550CD-F795-4E3D-A060-0151BE25B618}"/>
              </a:ext>
            </a:extLst>
          </p:cNvPr>
          <p:cNvSpPr txBox="1"/>
          <p:nvPr/>
        </p:nvSpPr>
        <p:spPr>
          <a:xfrm>
            <a:off x="841941" y="3751685"/>
            <a:ext cx="4253635" cy="846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Построение маршрута для БПЛА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9E7A4C3-09CA-46CD-AEF5-80658CC3CF2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56" y="5368719"/>
            <a:ext cx="1782443" cy="154086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33F2574-FF2E-40D6-A63F-976F994EB129}"/>
              </a:ext>
            </a:extLst>
          </p:cNvPr>
          <p:cNvSpPr txBox="1"/>
          <p:nvPr/>
        </p:nvSpPr>
        <p:spPr>
          <a:xfrm>
            <a:off x="945503" y="5834711"/>
            <a:ext cx="425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Составление отчетов</a:t>
            </a:r>
          </a:p>
        </p:txBody>
      </p:sp>
      <p:cxnSp>
        <p:nvCxnSpPr>
          <p:cNvPr id="39" name="Соединитель: уступ 38">
            <a:extLst>
              <a:ext uri="{FF2B5EF4-FFF2-40B4-BE49-F238E27FC236}">
                <a16:creationId xmlns:a16="http://schemas.microsoft.com/office/drawing/2014/main" id="{087DB520-60D8-4C38-B945-A48FDF01E36F}"/>
              </a:ext>
            </a:extLst>
          </p:cNvPr>
          <p:cNvCxnSpPr>
            <a:stCxn id="13" idx="1"/>
            <a:endCxn id="36" idx="3"/>
          </p:cNvCxnSpPr>
          <p:nvPr/>
        </p:nvCxnSpPr>
        <p:spPr>
          <a:xfrm rot="10800000">
            <a:off x="7264300" y="6139150"/>
            <a:ext cx="2532371" cy="410668"/>
          </a:xfrm>
          <a:prstGeom prst="bentConnector3">
            <a:avLst>
              <a:gd name="adj1" fmla="val 51047"/>
            </a:avLst>
          </a:prstGeom>
          <a:ln w="762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A8068DD-5C13-46E1-8FE8-CE3267633A9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062" y="3279702"/>
            <a:ext cx="1483421" cy="136535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EC1E23B-206F-4AEE-87AD-8ACE0010BD8B}"/>
              </a:ext>
            </a:extLst>
          </p:cNvPr>
          <p:cNvSpPr txBox="1"/>
          <p:nvPr/>
        </p:nvSpPr>
        <p:spPr>
          <a:xfrm>
            <a:off x="985719" y="8107994"/>
            <a:ext cx="4253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Поиск кратчайшего пути до места аварии</a:t>
            </a:r>
          </a:p>
        </p:txBody>
      </p:sp>
      <p:cxnSp>
        <p:nvCxnSpPr>
          <p:cNvPr id="4" name="Соединитель: уступ 3">
            <a:extLst>
              <a:ext uri="{FF2B5EF4-FFF2-40B4-BE49-F238E27FC236}">
                <a16:creationId xmlns:a16="http://schemas.microsoft.com/office/drawing/2014/main" id="{93B3863F-8042-4CC5-B9A3-CB89ABDD7B13}"/>
              </a:ext>
            </a:extLst>
          </p:cNvPr>
          <p:cNvCxnSpPr>
            <a:stCxn id="13" idx="1"/>
            <a:endCxn id="42" idx="3"/>
          </p:cNvCxnSpPr>
          <p:nvPr/>
        </p:nvCxnSpPr>
        <p:spPr>
          <a:xfrm rot="10800000">
            <a:off x="7167484" y="3962380"/>
            <a:ext cx="2629187" cy="2587439"/>
          </a:xfrm>
          <a:prstGeom prst="bentConnector3">
            <a:avLst/>
          </a:prstGeom>
          <a:ln w="762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314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7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958" y="-4696406"/>
            <a:ext cx="18383917" cy="78883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57862" y="1343243"/>
            <a:ext cx="7963704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ru-RU" sz="8800" dirty="0">
                <a:solidFill>
                  <a:srgbClr val="FFFFFF"/>
                </a:solidFill>
                <a:latin typeface="Codec Pro ExtraBold"/>
              </a:rPr>
              <a:t>На практике</a:t>
            </a:r>
            <a:endParaRPr lang="en-US" sz="8800" dirty="0">
              <a:solidFill>
                <a:srgbClr val="FFFFFF"/>
              </a:solidFill>
              <a:latin typeface="Codec Pro Extra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01ED0E-8CAC-4072-9248-182B8965B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49000" y="1206182"/>
            <a:ext cx="1838815" cy="183881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5ED722-4B1E-41C0-8393-B73FC2084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882" y="4305300"/>
            <a:ext cx="3447326" cy="3447326"/>
          </a:xfrm>
          <a:prstGeom prst="rect">
            <a:avLst/>
          </a:prstGeom>
        </p:spPr>
      </p:pic>
      <p:pic>
        <p:nvPicPr>
          <p:cNvPr id="9" name="Рисунок 8" descr="Компьютер">
            <a:extLst>
              <a:ext uri="{FF2B5EF4-FFF2-40B4-BE49-F238E27FC236}">
                <a16:creationId xmlns:a16="http://schemas.microsoft.com/office/drawing/2014/main" id="{7F69F9BB-4577-49B7-871F-D245BAFDA5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4000" y="5145580"/>
            <a:ext cx="2209800" cy="2209800"/>
          </a:xfrm>
          <a:prstGeom prst="rect">
            <a:avLst/>
          </a:prstGeom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32CD6334-E90C-459A-8030-463C2050B3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7901680">
            <a:off x="9314255" y="4106518"/>
            <a:ext cx="2609737" cy="260974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309021DC-072E-4457-AC11-7597463BDB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579261">
            <a:off x="12833247" y="3660044"/>
            <a:ext cx="1771808" cy="177181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C63EE4FF-5A28-4773-A402-321805EDA1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9327453">
            <a:off x="6439021" y="7523199"/>
            <a:ext cx="2609737" cy="1553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DA9028-DFA5-4742-B8B3-7D40FB9256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41" y="4533900"/>
            <a:ext cx="6717299" cy="67172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DC0E86C-FEE2-4456-8AD6-1F0DC792BC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881" y="6438900"/>
            <a:ext cx="3525702" cy="35257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5E5779-ED7D-432A-821C-80C12A23346C}"/>
              </a:ext>
            </a:extLst>
          </p:cNvPr>
          <p:cNvSpPr txBox="1"/>
          <p:nvPr/>
        </p:nvSpPr>
        <p:spPr>
          <a:xfrm>
            <a:off x="3033951" y="9391650"/>
            <a:ext cx="19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Вход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100 у.е.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2C442-D629-49E1-B7BA-071A1D1CAC86}"/>
              </a:ext>
            </a:extLst>
          </p:cNvPr>
          <p:cNvSpPr txBox="1"/>
          <p:nvPr/>
        </p:nvSpPr>
        <p:spPr>
          <a:xfrm>
            <a:off x="5410200" y="9397987"/>
            <a:ext cx="1774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Вход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80 у.е.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77F2A00-2FE2-426D-9ED3-DC97CC455BD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970" y="8006440"/>
            <a:ext cx="506061" cy="50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720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>
            <a:extLst>
              <a:ext uri="{FF2B5EF4-FFF2-40B4-BE49-F238E27FC236}">
                <a16:creationId xmlns:a16="http://schemas.microsoft.com/office/drawing/2014/main" id="{01B41A57-841F-4EF4-93D4-3FFCBEC5A7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926306"/>
            <a:ext cx="10066647" cy="104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ru-RU" sz="6999" dirty="0">
                <a:solidFill>
                  <a:srgbClr val="272727"/>
                </a:solidFill>
                <a:latin typeface="Codec Pro ExtraBold"/>
              </a:rPr>
              <a:t>Достоинства</a:t>
            </a:r>
            <a:endParaRPr lang="en-US" sz="6999" dirty="0">
              <a:solidFill>
                <a:srgbClr val="272727"/>
              </a:solidFill>
              <a:latin typeface="Codec Pro Extra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351005" y="2740574"/>
            <a:ext cx="1918058" cy="191805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995254" y="2686487"/>
            <a:ext cx="1909499" cy="1918058"/>
            <a:chOff x="14166" y="0"/>
            <a:chExt cx="6321664" cy="6350000"/>
          </a:xfrm>
        </p:grpSpPr>
        <p:sp>
          <p:nvSpPr>
            <p:cNvPr id="9" name="Freeform 9"/>
            <p:cNvSpPr/>
            <p:nvPr/>
          </p:nvSpPr>
          <p:spPr>
            <a:xfrm>
              <a:off x="14166" y="0"/>
              <a:ext cx="6321664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150913" y="2741836"/>
            <a:ext cx="1909499" cy="1918058"/>
            <a:chOff x="14169" y="0"/>
            <a:chExt cx="6321664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9" y="0"/>
              <a:ext cx="6321664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4828208" y="2742887"/>
            <a:ext cx="1918058" cy="1918058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588097" y="5830038"/>
            <a:ext cx="3443874" cy="2738609"/>
            <a:chOff x="6796" y="-105573"/>
            <a:chExt cx="3416891" cy="3602517"/>
          </a:xfrm>
        </p:grpSpPr>
        <p:sp>
          <p:nvSpPr>
            <p:cNvPr id="24" name="TextBox 24"/>
            <p:cNvSpPr txBox="1"/>
            <p:nvPr/>
          </p:nvSpPr>
          <p:spPr>
            <a:xfrm>
              <a:off x="6796" y="-105573"/>
              <a:ext cx="3416888" cy="16194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ru-RU" sz="3200" dirty="0">
                  <a:solidFill>
                    <a:srgbClr val="272727"/>
                  </a:solidFill>
                  <a:latin typeface="Montserrat Bold"/>
                </a:rPr>
                <a:t>Снижение трудозатрат</a:t>
              </a:r>
            </a:p>
            <a:p>
              <a:pPr algn="ctr">
                <a:lnSpc>
                  <a:spcPts val="3150"/>
                </a:lnSpc>
              </a:pPr>
              <a:r>
                <a:rPr lang="ru-RU" sz="3200" dirty="0">
                  <a:solidFill>
                    <a:srgbClr val="272727"/>
                  </a:solidFill>
                  <a:latin typeface="Montserrat Bold"/>
                </a:rPr>
                <a:t>≥70%</a:t>
              </a:r>
              <a:endParaRPr lang="en-US" sz="3200" dirty="0">
                <a:solidFill>
                  <a:srgbClr val="272727"/>
                </a:solidFill>
                <a:latin typeface="Montserrat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796" y="1787075"/>
              <a:ext cx="3416891" cy="1709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15"/>
                </a:lnSpc>
              </a:pPr>
              <a:r>
                <a:rPr lang="ru-RU" sz="2800" dirty="0">
                  <a:solidFill>
                    <a:srgbClr val="272727"/>
                  </a:solidFill>
                  <a:latin typeface="Montserrat"/>
                </a:rPr>
                <a:t>Не придется собирать материалы и доказательства вручную</a:t>
              </a:r>
              <a:endParaRPr lang="en-US" sz="2800" dirty="0">
                <a:solidFill>
                  <a:srgbClr val="272727"/>
                </a:solidFill>
                <a:latin typeface="Montserrat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154523" y="5754084"/>
            <a:ext cx="3590959" cy="3186305"/>
            <a:chOff x="-13297" y="66675"/>
            <a:chExt cx="3416891" cy="2332633"/>
          </a:xfrm>
        </p:grpSpPr>
        <p:sp>
          <p:nvSpPr>
            <p:cNvPr id="27" name="TextBox 27"/>
            <p:cNvSpPr txBox="1"/>
            <p:nvPr/>
          </p:nvSpPr>
          <p:spPr>
            <a:xfrm>
              <a:off x="189024" y="66675"/>
              <a:ext cx="3013442" cy="1081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ru-RU" sz="3200" dirty="0">
                  <a:solidFill>
                    <a:srgbClr val="272727"/>
                  </a:solidFill>
                  <a:latin typeface="Montserrat Bold"/>
                </a:rPr>
                <a:t>Снижение расходов</a:t>
              </a:r>
            </a:p>
            <a:p>
              <a:pPr algn="ctr">
                <a:spcBef>
                  <a:spcPct val="0"/>
                </a:spcBef>
              </a:pPr>
              <a:r>
                <a:rPr lang="ru-RU" sz="3200" dirty="0">
                  <a:solidFill>
                    <a:srgbClr val="272727"/>
                  </a:solidFill>
                  <a:latin typeface="Montserrat Bold"/>
                </a:rPr>
                <a:t>≥30%</a:t>
              </a:r>
              <a:endParaRPr lang="en-US" sz="3200" dirty="0">
                <a:solidFill>
                  <a:srgbClr val="272727"/>
                </a:solidFill>
                <a:latin typeface="Montserrat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-13297" y="1264084"/>
              <a:ext cx="3416891" cy="1135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05"/>
                </a:lnSpc>
                <a:spcBef>
                  <a:spcPct val="0"/>
                </a:spcBef>
              </a:pPr>
              <a:r>
                <a:rPr lang="ru-RU" sz="2800" u="none" dirty="0">
                  <a:solidFill>
                    <a:srgbClr val="272727"/>
                  </a:solidFill>
                  <a:latin typeface="Montserrat"/>
                </a:rPr>
                <a:t>Большая часть работы может быть автоматизирована</a:t>
              </a:r>
              <a:endParaRPr lang="en-US" sz="2800" u="none" dirty="0">
                <a:solidFill>
                  <a:srgbClr val="272727"/>
                </a:solidFill>
                <a:latin typeface="Montserrat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643536" y="5908245"/>
            <a:ext cx="3192109" cy="2693616"/>
            <a:chOff x="-74571" y="9525"/>
            <a:chExt cx="3693182" cy="2629055"/>
          </a:xfrm>
        </p:grpSpPr>
        <p:sp>
          <p:nvSpPr>
            <p:cNvPr id="30" name="TextBox 30"/>
            <p:cNvSpPr txBox="1"/>
            <p:nvPr/>
          </p:nvSpPr>
          <p:spPr>
            <a:xfrm>
              <a:off x="-74571" y="9525"/>
              <a:ext cx="3693182" cy="10889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ru-RU" sz="3200" dirty="0">
                  <a:solidFill>
                    <a:srgbClr val="272727"/>
                  </a:solidFill>
                  <a:latin typeface="Montserrat Bold"/>
                </a:rPr>
                <a:t>Быстрое реагирование</a:t>
              </a:r>
            </a:p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ru-RU" sz="3200" dirty="0">
                  <a:solidFill>
                    <a:srgbClr val="272727"/>
                  </a:solidFill>
                  <a:latin typeface="Montserrat Bold"/>
                </a:rPr>
                <a:t>≥</a:t>
              </a:r>
              <a:r>
                <a:rPr lang="en-US" sz="3200" dirty="0">
                  <a:solidFill>
                    <a:srgbClr val="272727"/>
                  </a:solidFill>
                  <a:latin typeface="Montserrat Bold"/>
                </a:rPr>
                <a:t> 2 </a:t>
              </a:r>
              <a:r>
                <a:rPr lang="ru-RU" sz="3200" dirty="0">
                  <a:solidFill>
                    <a:srgbClr val="272727"/>
                  </a:solidFill>
                  <a:latin typeface="Montserrat Bold"/>
                </a:rPr>
                <a:t>раза</a:t>
              </a:r>
              <a:endParaRPr lang="en-US" sz="3200" dirty="0">
                <a:solidFill>
                  <a:srgbClr val="272727"/>
                </a:solidFill>
                <a:latin typeface="Montserrat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-74571" y="1472403"/>
              <a:ext cx="3618611" cy="11661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307"/>
                </a:lnSpc>
                <a:spcBef>
                  <a:spcPct val="0"/>
                </a:spcBef>
              </a:pPr>
              <a:r>
                <a:rPr lang="ru-RU" sz="2800" u="none" dirty="0">
                  <a:solidFill>
                    <a:srgbClr val="272727"/>
                  </a:solidFill>
                  <a:latin typeface="Montserrat"/>
                </a:rPr>
                <a:t>Следовательно меньший ущерб экосистеме страны</a:t>
              </a:r>
              <a:endParaRPr lang="en-US" sz="2800" u="none" dirty="0">
                <a:solidFill>
                  <a:srgbClr val="272727"/>
                </a:solidFill>
                <a:latin typeface="Montserrat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142450" y="5902874"/>
            <a:ext cx="3316935" cy="2296961"/>
            <a:chOff x="0" y="9525"/>
            <a:chExt cx="3416891" cy="2782642"/>
          </a:xfrm>
        </p:grpSpPr>
        <p:sp>
          <p:nvSpPr>
            <p:cNvPr id="33" name="TextBox 33"/>
            <p:cNvSpPr txBox="1"/>
            <p:nvPr/>
          </p:nvSpPr>
          <p:spPr>
            <a:xfrm>
              <a:off x="201724" y="9525"/>
              <a:ext cx="3013443" cy="911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ru-RU" sz="3200" dirty="0">
                  <a:solidFill>
                    <a:srgbClr val="272727"/>
                  </a:solidFill>
                  <a:latin typeface="Montserrat Bold"/>
                </a:rPr>
                <a:t>Доступность</a:t>
              </a:r>
              <a:endParaRPr lang="en-US" sz="3200" dirty="0">
                <a:solidFill>
                  <a:srgbClr val="272727"/>
                </a:solidFill>
                <a:latin typeface="Montserrat Bold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659311"/>
              <a:ext cx="3416891" cy="1132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05"/>
                </a:lnSpc>
                <a:spcBef>
                  <a:spcPct val="0"/>
                </a:spcBef>
              </a:pPr>
              <a:r>
                <a:rPr lang="ru-RU" sz="2800" u="none" dirty="0">
                  <a:solidFill>
                    <a:srgbClr val="272727"/>
                  </a:solidFill>
                  <a:latin typeface="Montserrat"/>
                </a:rPr>
                <a:t>Не требует большого бюджета</a:t>
              </a:r>
              <a:endParaRPr lang="en-US" sz="2800" u="none" dirty="0">
                <a:solidFill>
                  <a:srgbClr val="272727"/>
                </a:solidFill>
                <a:latin typeface="Montserrat"/>
              </a:endParaRPr>
            </a:p>
          </p:txBody>
        </p:sp>
      </p:grpSp>
      <p:sp>
        <p:nvSpPr>
          <p:cNvPr id="38" name="AutoShape 38"/>
          <p:cNvSpPr/>
          <p:nvPr/>
        </p:nvSpPr>
        <p:spPr>
          <a:xfrm rot="5400000">
            <a:off x="1719819" y="4961711"/>
            <a:ext cx="1189956" cy="0"/>
          </a:xfrm>
          <a:prstGeom prst="line">
            <a:avLst/>
          </a:prstGeom>
          <a:ln w="9525" cap="rnd">
            <a:solidFill>
              <a:srgbClr val="272727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rot="5400000">
            <a:off x="6359789" y="4907624"/>
            <a:ext cx="1189956" cy="0"/>
          </a:xfrm>
          <a:prstGeom prst="line">
            <a:avLst/>
          </a:prstGeom>
          <a:ln w="9525" cap="rnd">
            <a:solidFill>
              <a:srgbClr val="272727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rot="5400000">
            <a:off x="10515448" y="4962973"/>
            <a:ext cx="1189956" cy="0"/>
          </a:xfrm>
          <a:prstGeom prst="line">
            <a:avLst/>
          </a:prstGeom>
          <a:ln w="9525" cap="rnd">
            <a:solidFill>
              <a:srgbClr val="272727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rot="5400000">
            <a:off x="15240216" y="5007218"/>
            <a:ext cx="1103568" cy="0"/>
          </a:xfrm>
          <a:prstGeom prst="line">
            <a:avLst/>
          </a:prstGeom>
          <a:ln w="9525" cap="rnd">
            <a:solidFill>
              <a:srgbClr val="272727"/>
            </a:solidFill>
            <a:prstDash val="solid"/>
            <a:headEnd type="oval" w="lg" len="lg"/>
            <a:tailEnd type="none" w="sm" len="sm"/>
          </a:ln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11">
            <a:extLst>
              <a:ext uri="{FF2B5EF4-FFF2-40B4-BE49-F238E27FC236}">
                <a16:creationId xmlns:a16="http://schemas.microsoft.com/office/drawing/2014/main" id="{42085B78-F3D5-4A61-91CF-E79309FF2D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8394" y="-4731461"/>
            <a:ext cx="18383917" cy="788837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7909" y="5550839"/>
            <a:ext cx="2731087" cy="3990127"/>
            <a:chOff x="0" y="-48709"/>
            <a:chExt cx="2049861" cy="4831977"/>
          </a:xfrm>
        </p:grpSpPr>
        <p:sp>
          <p:nvSpPr>
            <p:cNvPr id="3" name="TextBox 3"/>
            <p:cNvSpPr txBox="1"/>
            <p:nvPr/>
          </p:nvSpPr>
          <p:spPr>
            <a:xfrm>
              <a:off x="0" y="-48709"/>
              <a:ext cx="2049861" cy="529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2400" spc="96" dirty="0">
                  <a:solidFill>
                    <a:srgbClr val="FFFFFF"/>
                  </a:solidFill>
                  <a:latin typeface="Clear Sans Regular"/>
                </a:rPr>
                <a:t>По требованиям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09687"/>
              <a:ext cx="2049861" cy="498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62762"/>
              <a:ext cx="2049861" cy="498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2400" spc="96" dirty="0">
                  <a:solidFill>
                    <a:srgbClr val="FFFFFF"/>
                  </a:solidFill>
                  <a:latin typeface="Clear Sans Regular"/>
                </a:rPr>
                <a:t>-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09825"/>
              <a:ext cx="2049861" cy="2273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lear Sans Regular"/>
                  <a:ea typeface="+mn-ea"/>
                  <a:cs typeface="+mn-cs"/>
                </a:rPr>
                <a:t>Команда проекта, обслуживание сервера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490863" y="5646393"/>
            <a:ext cx="648785" cy="2897282"/>
            <a:chOff x="0" y="0"/>
            <a:chExt cx="865046" cy="2964807"/>
          </a:xfrm>
        </p:grpSpPr>
        <p:grpSp>
          <p:nvGrpSpPr>
            <p:cNvPr id="8" name="Group 8"/>
            <p:cNvGrpSpPr/>
            <p:nvPr/>
          </p:nvGrpSpPr>
          <p:grpSpPr>
            <a:xfrm rot="5400000">
              <a:off x="-619560" y="619560"/>
              <a:ext cx="2104167" cy="865046"/>
              <a:chOff x="0" y="0"/>
              <a:chExt cx="10490033" cy="4699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27533" y="113538"/>
                <a:ext cx="9798645" cy="4568952"/>
              </a:xfrm>
              <a:custGeom>
                <a:avLst/>
                <a:gdLst/>
                <a:ahLst/>
                <a:cxnLst/>
                <a:rect l="l" t="t" r="r" b="b"/>
                <a:pathLst>
                  <a:path w="9798645" h="4568952">
                    <a:moveTo>
                      <a:pt x="9798137" y="4284853"/>
                    </a:moveTo>
                    <a:cubicBezTo>
                      <a:pt x="9798645" y="4274947"/>
                      <a:pt x="9797629" y="4265930"/>
                      <a:pt x="9795724" y="4257548"/>
                    </a:cubicBezTo>
                    <a:cubicBezTo>
                      <a:pt x="9780611" y="4143121"/>
                      <a:pt x="9704030" y="4046093"/>
                      <a:pt x="9596334" y="4012946"/>
                    </a:cubicBezTo>
                    <a:lnTo>
                      <a:pt x="9596334" y="2871851"/>
                    </a:lnTo>
                    <a:lnTo>
                      <a:pt x="9596334" y="618109"/>
                    </a:lnTo>
                    <a:lnTo>
                      <a:pt x="9596334" y="98552"/>
                    </a:lnTo>
                    <a:cubicBezTo>
                      <a:pt x="9596334" y="47117"/>
                      <a:pt x="9552646" y="3302"/>
                      <a:pt x="9501084" y="3302"/>
                    </a:cubicBezTo>
                    <a:lnTo>
                      <a:pt x="9230193" y="3302"/>
                    </a:lnTo>
                    <a:lnTo>
                      <a:pt x="8542264" y="3302"/>
                    </a:lnTo>
                    <a:lnTo>
                      <a:pt x="7564319" y="3302"/>
                    </a:lnTo>
                    <a:lnTo>
                      <a:pt x="6371040" y="3302"/>
                    </a:lnTo>
                    <a:lnTo>
                      <a:pt x="5063773" y="3302"/>
                    </a:lnTo>
                    <a:lnTo>
                      <a:pt x="3743980" y="3302"/>
                    </a:lnTo>
                    <a:lnTo>
                      <a:pt x="2507999" y="3302"/>
                    </a:lnTo>
                    <a:lnTo>
                      <a:pt x="1468335" y="3302"/>
                    </a:lnTo>
                    <a:lnTo>
                      <a:pt x="709676" y="3302"/>
                    </a:lnTo>
                    <a:cubicBezTo>
                      <a:pt x="578231" y="3302"/>
                      <a:pt x="446151" y="0"/>
                      <a:pt x="314706" y="3302"/>
                    </a:cubicBezTo>
                    <a:cubicBezTo>
                      <a:pt x="309118" y="3429"/>
                      <a:pt x="303403" y="3302"/>
                      <a:pt x="297815" y="3302"/>
                    </a:cubicBezTo>
                    <a:cubicBezTo>
                      <a:pt x="246380" y="3302"/>
                      <a:pt x="202565" y="46990"/>
                      <a:pt x="202565" y="98552"/>
                    </a:cubicBezTo>
                    <a:lnTo>
                      <a:pt x="202565" y="1511427"/>
                    </a:lnTo>
                    <a:lnTo>
                      <a:pt x="202565" y="3765169"/>
                    </a:lnTo>
                    <a:lnTo>
                      <a:pt x="202565" y="4013327"/>
                    </a:lnTo>
                    <a:cubicBezTo>
                      <a:pt x="87249" y="4049649"/>
                      <a:pt x="2032" y="4159123"/>
                      <a:pt x="1143" y="4284726"/>
                    </a:cubicBezTo>
                    <a:cubicBezTo>
                      <a:pt x="0" y="4439031"/>
                      <a:pt x="131953" y="4568825"/>
                      <a:pt x="285242" y="4568825"/>
                    </a:cubicBezTo>
                    <a:cubicBezTo>
                      <a:pt x="435102" y="4568825"/>
                      <a:pt x="548259" y="4453890"/>
                      <a:pt x="566928" y="4312031"/>
                    </a:cubicBezTo>
                    <a:cubicBezTo>
                      <a:pt x="568833" y="4303649"/>
                      <a:pt x="569849" y="4294632"/>
                      <a:pt x="569341" y="4284726"/>
                    </a:cubicBezTo>
                    <a:cubicBezTo>
                      <a:pt x="569849" y="4274820"/>
                      <a:pt x="568833" y="4265803"/>
                      <a:pt x="566928" y="4257421"/>
                    </a:cubicBezTo>
                    <a:cubicBezTo>
                      <a:pt x="553085" y="4152138"/>
                      <a:pt x="487172" y="4061714"/>
                      <a:pt x="392938" y="4022090"/>
                    </a:cubicBezTo>
                    <a:lnTo>
                      <a:pt x="392938" y="2871851"/>
                    </a:lnTo>
                    <a:lnTo>
                      <a:pt x="392938" y="618109"/>
                    </a:lnTo>
                    <a:lnTo>
                      <a:pt x="392938" y="193802"/>
                    </a:lnTo>
                    <a:lnTo>
                      <a:pt x="568579" y="193802"/>
                    </a:lnTo>
                    <a:lnTo>
                      <a:pt x="1255392" y="193802"/>
                    </a:lnTo>
                    <a:lnTo>
                      <a:pt x="2233336" y="193802"/>
                    </a:lnTo>
                    <a:lnTo>
                      <a:pt x="3426615" y="193802"/>
                    </a:lnTo>
                    <a:lnTo>
                      <a:pt x="4733882" y="193802"/>
                    </a:lnTo>
                    <a:lnTo>
                      <a:pt x="6053674" y="193802"/>
                    </a:lnTo>
                    <a:lnTo>
                      <a:pt x="7289656" y="193802"/>
                    </a:lnTo>
                    <a:lnTo>
                      <a:pt x="8329320" y="193802"/>
                    </a:lnTo>
                    <a:lnTo>
                      <a:pt x="9089096" y="193802"/>
                    </a:lnTo>
                    <a:cubicBezTo>
                      <a:pt x="9193617" y="193802"/>
                      <a:pt x="9300424" y="199390"/>
                      <a:pt x="9405707" y="197104"/>
                    </a:cubicBezTo>
                    <a:lnTo>
                      <a:pt x="9405707" y="1511554"/>
                    </a:lnTo>
                    <a:lnTo>
                      <a:pt x="9405707" y="3765296"/>
                    </a:lnTo>
                    <a:lnTo>
                      <a:pt x="9405707" y="4022852"/>
                    </a:lnTo>
                    <a:cubicBezTo>
                      <a:pt x="9303472" y="4066286"/>
                      <a:pt x="9230574" y="4168648"/>
                      <a:pt x="9229685" y="4284853"/>
                    </a:cubicBezTo>
                    <a:cubicBezTo>
                      <a:pt x="9228542" y="4439158"/>
                      <a:pt x="9360495" y="4568952"/>
                      <a:pt x="9513784" y="4568952"/>
                    </a:cubicBezTo>
                    <a:cubicBezTo>
                      <a:pt x="9663644" y="4568952"/>
                      <a:pt x="9776801" y="4454017"/>
                      <a:pt x="9795470" y="4312158"/>
                    </a:cubicBezTo>
                    <a:cubicBezTo>
                      <a:pt x="9797629" y="4303903"/>
                      <a:pt x="9798645" y="4294759"/>
                      <a:pt x="9798137" y="428485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-619560" y="1480201"/>
              <a:ext cx="2104167" cy="865046"/>
              <a:chOff x="0" y="0"/>
              <a:chExt cx="10490033" cy="4699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27533" y="113538"/>
                <a:ext cx="9798645" cy="4568952"/>
              </a:xfrm>
              <a:custGeom>
                <a:avLst/>
                <a:gdLst/>
                <a:ahLst/>
                <a:cxnLst/>
                <a:rect l="l" t="t" r="r" b="b"/>
                <a:pathLst>
                  <a:path w="9798645" h="4568952">
                    <a:moveTo>
                      <a:pt x="9798137" y="4284853"/>
                    </a:moveTo>
                    <a:cubicBezTo>
                      <a:pt x="9798645" y="4274947"/>
                      <a:pt x="9797629" y="4265930"/>
                      <a:pt x="9795724" y="4257548"/>
                    </a:cubicBezTo>
                    <a:cubicBezTo>
                      <a:pt x="9780611" y="4143121"/>
                      <a:pt x="9704030" y="4046093"/>
                      <a:pt x="9596334" y="4012946"/>
                    </a:cubicBezTo>
                    <a:lnTo>
                      <a:pt x="9596334" y="2871851"/>
                    </a:lnTo>
                    <a:lnTo>
                      <a:pt x="9596334" y="618109"/>
                    </a:lnTo>
                    <a:lnTo>
                      <a:pt x="9596334" y="98552"/>
                    </a:lnTo>
                    <a:cubicBezTo>
                      <a:pt x="9596334" y="47117"/>
                      <a:pt x="9552646" y="3302"/>
                      <a:pt x="9501084" y="3302"/>
                    </a:cubicBezTo>
                    <a:lnTo>
                      <a:pt x="9230193" y="3302"/>
                    </a:lnTo>
                    <a:lnTo>
                      <a:pt x="8542264" y="3302"/>
                    </a:lnTo>
                    <a:lnTo>
                      <a:pt x="7564319" y="3302"/>
                    </a:lnTo>
                    <a:lnTo>
                      <a:pt x="6371040" y="3302"/>
                    </a:lnTo>
                    <a:lnTo>
                      <a:pt x="5063773" y="3302"/>
                    </a:lnTo>
                    <a:lnTo>
                      <a:pt x="3743980" y="3302"/>
                    </a:lnTo>
                    <a:lnTo>
                      <a:pt x="2507999" y="3302"/>
                    </a:lnTo>
                    <a:lnTo>
                      <a:pt x="1468335" y="3302"/>
                    </a:lnTo>
                    <a:lnTo>
                      <a:pt x="709676" y="3302"/>
                    </a:lnTo>
                    <a:cubicBezTo>
                      <a:pt x="578231" y="3302"/>
                      <a:pt x="446151" y="0"/>
                      <a:pt x="314706" y="3302"/>
                    </a:cubicBezTo>
                    <a:cubicBezTo>
                      <a:pt x="309118" y="3429"/>
                      <a:pt x="303403" y="3302"/>
                      <a:pt x="297815" y="3302"/>
                    </a:cubicBezTo>
                    <a:cubicBezTo>
                      <a:pt x="246380" y="3302"/>
                      <a:pt x="202565" y="46990"/>
                      <a:pt x="202565" y="98552"/>
                    </a:cubicBezTo>
                    <a:lnTo>
                      <a:pt x="202565" y="1511427"/>
                    </a:lnTo>
                    <a:lnTo>
                      <a:pt x="202565" y="3765169"/>
                    </a:lnTo>
                    <a:lnTo>
                      <a:pt x="202565" y="4013327"/>
                    </a:lnTo>
                    <a:cubicBezTo>
                      <a:pt x="87249" y="4049649"/>
                      <a:pt x="2032" y="4159123"/>
                      <a:pt x="1143" y="4284726"/>
                    </a:cubicBezTo>
                    <a:cubicBezTo>
                      <a:pt x="0" y="4439031"/>
                      <a:pt x="131953" y="4568825"/>
                      <a:pt x="285242" y="4568825"/>
                    </a:cubicBezTo>
                    <a:cubicBezTo>
                      <a:pt x="435102" y="4568825"/>
                      <a:pt x="548259" y="4453890"/>
                      <a:pt x="566928" y="4312031"/>
                    </a:cubicBezTo>
                    <a:cubicBezTo>
                      <a:pt x="568833" y="4303649"/>
                      <a:pt x="569849" y="4294632"/>
                      <a:pt x="569341" y="4284726"/>
                    </a:cubicBezTo>
                    <a:cubicBezTo>
                      <a:pt x="569849" y="4274820"/>
                      <a:pt x="568833" y="4265803"/>
                      <a:pt x="566928" y="4257421"/>
                    </a:cubicBezTo>
                    <a:cubicBezTo>
                      <a:pt x="553085" y="4152138"/>
                      <a:pt x="487172" y="4061714"/>
                      <a:pt x="392938" y="4022090"/>
                    </a:cubicBezTo>
                    <a:lnTo>
                      <a:pt x="392938" y="2871851"/>
                    </a:lnTo>
                    <a:lnTo>
                      <a:pt x="392938" y="618109"/>
                    </a:lnTo>
                    <a:lnTo>
                      <a:pt x="392938" y="193802"/>
                    </a:lnTo>
                    <a:lnTo>
                      <a:pt x="568579" y="193802"/>
                    </a:lnTo>
                    <a:lnTo>
                      <a:pt x="1255392" y="193802"/>
                    </a:lnTo>
                    <a:lnTo>
                      <a:pt x="2233336" y="193802"/>
                    </a:lnTo>
                    <a:lnTo>
                      <a:pt x="3426615" y="193802"/>
                    </a:lnTo>
                    <a:lnTo>
                      <a:pt x="4733882" y="193802"/>
                    </a:lnTo>
                    <a:lnTo>
                      <a:pt x="6053674" y="193802"/>
                    </a:lnTo>
                    <a:lnTo>
                      <a:pt x="7289656" y="193802"/>
                    </a:lnTo>
                    <a:lnTo>
                      <a:pt x="8329320" y="193802"/>
                    </a:lnTo>
                    <a:lnTo>
                      <a:pt x="9089096" y="193802"/>
                    </a:lnTo>
                    <a:cubicBezTo>
                      <a:pt x="9193617" y="193802"/>
                      <a:pt x="9300424" y="199390"/>
                      <a:pt x="9405707" y="197104"/>
                    </a:cubicBezTo>
                    <a:lnTo>
                      <a:pt x="9405707" y="1511554"/>
                    </a:lnTo>
                    <a:lnTo>
                      <a:pt x="9405707" y="3765296"/>
                    </a:lnTo>
                    <a:lnTo>
                      <a:pt x="9405707" y="4022852"/>
                    </a:lnTo>
                    <a:cubicBezTo>
                      <a:pt x="9303472" y="4066286"/>
                      <a:pt x="9230574" y="4168648"/>
                      <a:pt x="9229685" y="4284853"/>
                    </a:cubicBezTo>
                    <a:cubicBezTo>
                      <a:pt x="9228542" y="4439158"/>
                      <a:pt x="9360495" y="4568952"/>
                      <a:pt x="9513784" y="4568952"/>
                    </a:cubicBezTo>
                    <a:cubicBezTo>
                      <a:pt x="9663644" y="4568952"/>
                      <a:pt x="9776801" y="4454017"/>
                      <a:pt x="9795470" y="4312158"/>
                    </a:cubicBezTo>
                    <a:cubicBezTo>
                      <a:pt x="9797629" y="4303903"/>
                      <a:pt x="9798645" y="4294759"/>
                      <a:pt x="9798137" y="428485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2" name="AutoShape 12"/>
          <p:cNvSpPr/>
          <p:nvPr/>
        </p:nvSpPr>
        <p:spPr>
          <a:xfrm rot="-5400000">
            <a:off x="4961627" y="6202154"/>
            <a:ext cx="27643" cy="1785761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3" name="Group 13"/>
          <p:cNvGrpSpPr/>
          <p:nvPr/>
        </p:nvGrpSpPr>
        <p:grpSpPr>
          <a:xfrm>
            <a:off x="14843322" y="5620750"/>
            <a:ext cx="3401692" cy="4018550"/>
            <a:chOff x="0" y="-48709"/>
            <a:chExt cx="2113731" cy="418959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48709"/>
              <a:ext cx="2049861" cy="413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lear Sans Regular"/>
                  <a:ea typeface="+mn-ea"/>
                  <a:cs typeface="+mn-cs"/>
                </a:rPr>
                <a:t>Не определено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3870" y="1800524"/>
              <a:ext cx="2049861" cy="1110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lear Sans Regular"/>
                  <a:ea typeface="+mn-ea"/>
                  <a:cs typeface="+mn-cs"/>
                </a:rPr>
                <a:t>Макс. 2.300.000 руб.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"/>
                <a:ea typeface="+mn-ea"/>
                <a:cs typeface="+mn-cs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18" y="807737"/>
              <a:ext cx="2049861" cy="535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lear Sans Regular"/>
                  <a:ea typeface="+mn-ea"/>
                  <a:cs typeface="+mn-cs"/>
                </a:rPr>
                <a:t>Мин. 56.000 руб.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509825"/>
              <a:ext cx="2049861" cy="1631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lear Sans Regular"/>
                  <a:ea typeface="+mn-ea"/>
                  <a:cs typeface="+mn-cs"/>
                </a:rPr>
                <a:t>Сервер, </a:t>
              </a:r>
              <a:r>
                <a:rPr kumimoji="0" lang="en-US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lear Sans Regular"/>
                  <a:ea typeface="+mn-ea"/>
                  <a:cs typeface="+mn-cs"/>
                </a:rPr>
                <a:t>SupercamS250, </a:t>
              </a:r>
              <a:r>
                <a:rPr lang="ru-RU" sz="2400" spc="96" dirty="0">
                  <a:solidFill>
                    <a:srgbClr val="FFFFFF"/>
                  </a:solidFill>
                  <a:latin typeface="Clear Sans Regular"/>
                </a:rPr>
                <a:t>камера БПЛА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"/>
                <a:ea typeface="+mn-ea"/>
                <a:cs typeface="+mn-c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14083353" y="571500"/>
            <a:ext cx="648785" cy="3558045"/>
            <a:chOff x="0" y="0"/>
            <a:chExt cx="865046" cy="2964807"/>
          </a:xfrm>
        </p:grpSpPr>
        <p:grpSp>
          <p:nvGrpSpPr>
            <p:cNvPr id="19" name="Group 19"/>
            <p:cNvGrpSpPr/>
            <p:nvPr/>
          </p:nvGrpSpPr>
          <p:grpSpPr>
            <a:xfrm rot="5400000">
              <a:off x="-619560" y="619560"/>
              <a:ext cx="2104167" cy="865046"/>
              <a:chOff x="0" y="0"/>
              <a:chExt cx="10490033" cy="4699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27533" y="113538"/>
                <a:ext cx="9798645" cy="4568952"/>
              </a:xfrm>
              <a:custGeom>
                <a:avLst/>
                <a:gdLst/>
                <a:ahLst/>
                <a:cxnLst/>
                <a:rect l="l" t="t" r="r" b="b"/>
                <a:pathLst>
                  <a:path w="9798645" h="4568952">
                    <a:moveTo>
                      <a:pt x="9798137" y="4284853"/>
                    </a:moveTo>
                    <a:cubicBezTo>
                      <a:pt x="9798645" y="4274947"/>
                      <a:pt x="9797629" y="4265930"/>
                      <a:pt x="9795724" y="4257548"/>
                    </a:cubicBezTo>
                    <a:cubicBezTo>
                      <a:pt x="9780611" y="4143121"/>
                      <a:pt x="9704030" y="4046093"/>
                      <a:pt x="9596334" y="4012946"/>
                    </a:cubicBezTo>
                    <a:lnTo>
                      <a:pt x="9596334" y="2871851"/>
                    </a:lnTo>
                    <a:lnTo>
                      <a:pt x="9596334" y="618109"/>
                    </a:lnTo>
                    <a:lnTo>
                      <a:pt x="9596334" y="98552"/>
                    </a:lnTo>
                    <a:cubicBezTo>
                      <a:pt x="9596334" y="47117"/>
                      <a:pt x="9552646" y="3302"/>
                      <a:pt x="9501084" y="3302"/>
                    </a:cubicBezTo>
                    <a:lnTo>
                      <a:pt x="9230193" y="3302"/>
                    </a:lnTo>
                    <a:lnTo>
                      <a:pt x="8542264" y="3302"/>
                    </a:lnTo>
                    <a:lnTo>
                      <a:pt x="7564319" y="3302"/>
                    </a:lnTo>
                    <a:lnTo>
                      <a:pt x="6371040" y="3302"/>
                    </a:lnTo>
                    <a:lnTo>
                      <a:pt x="5063773" y="3302"/>
                    </a:lnTo>
                    <a:lnTo>
                      <a:pt x="3743980" y="3302"/>
                    </a:lnTo>
                    <a:lnTo>
                      <a:pt x="2507999" y="3302"/>
                    </a:lnTo>
                    <a:lnTo>
                      <a:pt x="1468335" y="3302"/>
                    </a:lnTo>
                    <a:lnTo>
                      <a:pt x="709676" y="3302"/>
                    </a:lnTo>
                    <a:cubicBezTo>
                      <a:pt x="578231" y="3302"/>
                      <a:pt x="446151" y="0"/>
                      <a:pt x="314706" y="3302"/>
                    </a:cubicBezTo>
                    <a:cubicBezTo>
                      <a:pt x="309118" y="3429"/>
                      <a:pt x="303403" y="3302"/>
                      <a:pt x="297815" y="3302"/>
                    </a:cubicBezTo>
                    <a:cubicBezTo>
                      <a:pt x="246380" y="3302"/>
                      <a:pt x="202565" y="46990"/>
                      <a:pt x="202565" y="98552"/>
                    </a:cubicBezTo>
                    <a:lnTo>
                      <a:pt x="202565" y="1511427"/>
                    </a:lnTo>
                    <a:lnTo>
                      <a:pt x="202565" y="3765169"/>
                    </a:lnTo>
                    <a:lnTo>
                      <a:pt x="202565" y="4013327"/>
                    </a:lnTo>
                    <a:cubicBezTo>
                      <a:pt x="87249" y="4049649"/>
                      <a:pt x="2032" y="4159123"/>
                      <a:pt x="1143" y="4284726"/>
                    </a:cubicBezTo>
                    <a:cubicBezTo>
                      <a:pt x="0" y="4439031"/>
                      <a:pt x="131953" y="4568825"/>
                      <a:pt x="285242" y="4568825"/>
                    </a:cubicBezTo>
                    <a:cubicBezTo>
                      <a:pt x="435102" y="4568825"/>
                      <a:pt x="548259" y="4453890"/>
                      <a:pt x="566928" y="4312031"/>
                    </a:cubicBezTo>
                    <a:cubicBezTo>
                      <a:pt x="568833" y="4303649"/>
                      <a:pt x="569849" y="4294632"/>
                      <a:pt x="569341" y="4284726"/>
                    </a:cubicBezTo>
                    <a:cubicBezTo>
                      <a:pt x="569849" y="4274820"/>
                      <a:pt x="568833" y="4265803"/>
                      <a:pt x="566928" y="4257421"/>
                    </a:cubicBezTo>
                    <a:cubicBezTo>
                      <a:pt x="553085" y="4152138"/>
                      <a:pt x="487172" y="4061714"/>
                      <a:pt x="392938" y="4022090"/>
                    </a:cubicBezTo>
                    <a:lnTo>
                      <a:pt x="392938" y="2871851"/>
                    </a:lnTo>
                    <a:lnTo>
                      <a:pt x="392938" y="618109"/>
                    </a:lnTo>
                    <a:lnTo>
                      <a:pt x="392938" y="193802"/>
                    </a:lnTo>
                    <a:lnTo>
                      <a:pt x="568579" y="193802"/>
                    </a:lnTo>
                    <a:lnTo>
                      <a:pt x="1255392" y="193802"/>
                    </a:lnTo>
                    <a:lnTo>
                      <a:pt x="2233336" y="193802"/>
                    </a:lnTo>
                    <a:lnTo>
                      <a:pt x="3426615" y="193802"/>
                    </a:lnTo>
                    <a:lnTo>
                      <a:pt x="4733882" y="193802"/>
                    </a:lnTo>
                    <a:lnTo>
                      <a:pt x="6053674" y="193802"/>
                    </a:lnTo>
                    <a:lnTo>
                      <a:pt x="7289656" y="193802"/>
                    </a:lnTo>
                    <a:lnTo>
                      <a:pt x="8329320" y="193802"/>
                    </a:lnTo>
                    <a:lnTo>
                      <a:pt x="9089096" y="193802"/>
                    </a:lnTo>
                    <a:cubicBezTo>
                      <a:pt x="9193617" y="193802"/>
                      <a:pt x="9300424" y="199390"/>
                      <a:pt x="9405707" y="197104"/>
                    </a:cubicBezTo>
                    <a:lnTo>
                      <a:pt x="9405707" y="1511554"/>
                    </a:lnTo>
                    <a:lnTo>
                      <a:pt x="9405707" y="3765296"/>
                    </a:lnTo>
                    <a:lnTo>
                      <a:pt x="9405707" y="4022852"/>
                    </a:lnTo>
                    <a:cubicBezTo>
                      <a:pt x="9303472" y="4066286"/>
                      <a:pt x="9230574" y="4168648"/>
                      <a:pt x="9229685" y="4284853"/>
                    </a:cubicBezTo>
                    <a:cubicBezTo>
                      <a:pt x="9228542" y="4439158"/>
                      <a:pt x="9360495" y="4568952"/>
                      <a:pt x="9513784" y="4568952"/>
                    </a:cubicBezTo>
                    <a:cubicBezTo>
                      <a:pt x="9663644" y="4568952"/>
                      <a:pt x="9776801" y="4454017"/>
                      <a:pt x="9795470" y="4312158"/>
                    </a:cubicBezTo>
                    <a:cubicBezTo>
                      <a:pt x="9797629" y="4303903"/>
                      <a:pt x="9798645" y="4294759"/>
                      <a:pt x="9798137" y="428485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 rot="5400000">
              <a:off x="-619560" y="1480201"/>
              <a:ext cx="2104167" cy="865046"/>
              <a:chOff x="0" y="0"/>
              <a:chExt cx="10490033" cy="4699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27533" y="113538"/>
                <a:ext cx="9798645" cy="4568952"/>
              </a:xfrm>
              <a:custGeom>
                <a:avLst/>
                <a:gdLst/>
                <a:ahLst/>
                <a:cxnLst/>
                <a:rect l="l" t="t" r="r" b="b"/>
                <a:pathLst>
                  <a:path w="9798645" h="4568952">
                    <a:moveTo>
                      <a:pt x="9798137" y="4284853"/>
                    </a:moveTo>
                    <a:cubicBezTo>
                      <a:pt x="9798645" y="4274947"/>
                      <a:pt x="9797629" y="4265930"/>
                      <a:pt x="9795724" y="4257548"/>
                    </a:cubicBezTo>
                    <a:cubicBezTo>
                      <a:pt x="9780611" y="4143121"/>
                      <a:pt x="9704030" y="4046093"/>
                      <a:pt x="9596334" y="4012946"/>
                    </a:cubicBezTo>
                    <a:lnTo>
                      <a:pt x="9596334" y="2871851"/>
                    </a:lnTo>
                    <a:lnTo>
                      <a:pt x="9596334" y="618109"/>
                    </a:lnTo>
                    <a:lnTo>
                      <a:pt x="9596334" y="98552"/>
                    </a:lnTo>
                    <a:cubicBezTo>
                      <a:pt x="9596334" y="47117"/>
                      <a:pt x="9552646" y="3302"/>
                      <a:pt x="9501084" y="3302"/>
                    </a:cubicBezTo>
                    <a:lnTo>
                      <a:pt x="9230193" y="3302"/>
                    </a:lnTo>
                    <a:lnTo>
                      <a:pt x="8542264" y="3302"/>
                    </a:lnTo>
                    <a:lnTo>
                      <a:pt x="7564319" y="3302"/>
                    </a:lnTo>
                    <a:lnTo>
                      <a:pt x="6371040" y="3302"/>
                    </a:lnTo>
                    <a:lnTo>
                      <a:pt x="5063773" y="3302"/>
                    </a:lnTo>
                    <a:lnTo>
                      <a:pt x="3743980" y="3302"/>
                    </a:lnTo>
                    <a:lnTo>
                      <a:pt x="2507999" y="3302"/>
                    </a:lnTo>
                    <a:lnTo>
                      <a:pt x="1468335" y="3302"/>
                    </a:lnTo>
                    <a:lnTo>
                      <a:pt x="709676" y="3302"/>
                    </a:lnTo>
                    <a:cubicBezTo>
                      <a:pt x="578231" y="3302"/>
                      <a:pt x="446151" y="0"/>
                      <a:pt x="314706" y="3302"/>
                    </a:cubicBezTo>
                    <a:cubicBezTo>
                      <a:pt x="309118" y="3429"/>
                      <a:pt x="303403" y="3302"/>
                      <a:pt x="297815" y="3302"/>
                    </a:cubicBezTo>
                    <a:cubicBezTo>
                      <a:pt x="246380" y="3302"/>
                      <a:pt x="202565" y="46990"/>
                      <a:pt x="202565" y="98552"/>
                    </a:cubicBezTo>
                    <a:lnTo>
                      <a:pt x="202565" y="1511427"/>
                    </a:lnTo>
                    <a:lnTo>
                      <a:pt x="202565" y="3765169"/>
                    </a:lnTo>
                    <a:lnTo>
                      <a:pt x="202565" y="4013327"/>
                    </a:lnTo>
                    <a:cubicBezTo>
                      <a:pt x="87249" y="4049649"/>
                      <a:pt x="2032" y="4159123"/>
                      <a:pt x="1143" y="4284726"/>
                    </a:cubicBezTo>
                    <a:cubicBezTo>
                      <a:pt x="0" y="4439031"/>
                      <a:pt x="131953" y="4568825"/>
                      <a:pt x="285242" y="4568825"/>
                    </a:cubicBezTo>
                    <a:cubicBezTo>
                      <a:pt x="435102" y="4568825"/>
                      <a:pt x="548259" y="4453890"/>
                      <a:pt x="566928" y="4312031"/>
                    </a:cubicBezTo>
                    <a:cubicBezTo>
                      <a:pt x="568833" y="4303649"/>
                      <a:pt x="569849" y="4294632"/>
                      <a:pt x="569341" y="4284726"/>
                    </a:cubicBezTo>
                    <a:cubicBezTo>
                      <a:pt x="569849" y="4274820"/>
                      <a:pt x="568833" y="4265803"/>
                      <a:pt x="566928" y="4257421"/>
                    </a:cubicBezTo>
                    <a:cubicBezTo>
                      <a:pt x="553085" y="4152138"/>
                      <a:pt x="487172" y="4061714"/>
                      <a:pt x="392938" y="4022090"/>
                    </a:cubicBezTo>
                    <a:lnTo>
                      <a:pt x="392938" y="2871851"/>
                    </a:lnTo>
                    <a:lnTo>
                      <a:pt x="392938" y="618109"/>
                    </a:lnTo>
                    <a:lnTo>
                      <a:pt x="392938" y="193802"/>
                    </a:lnTo>
                    <a:lnTo>
                      <a:pt x="568579" y="193802"/>
                    </a:lnTo>
                    <a:lnTo>
                      <a:pt x="1255392" y="193802"/>
                    </a:lnTo>
                    <a:lnTo>
                      <a:pt x="2233336" y="193802"/>
                    </a:lnTo>
                    <a:lnTo>
                      <a:pt x="3426615" y="193802"/>
                    </a:lnTo>
                    <a:lnTo>
                      <a:pt x="4733882" y="193802"/>
                    </a:lnTo>
                    <a:lnTo>
                      <a:pt x="6053674" y="193802"/>
                    </a:lnTo>
                    <a:lnTo>
                      <a:pt x="7289656" y="193802"/>
                    </a:lnTo>
                    <a:lnTo>
                      <a:pt x="8329320" y="193802"/>
                    </a:lnTo>
                    <a:lnTo>
                      <a:pt x="9089096" y="193802"/>
                    </a:lnTo>
                    <a:cubicBezTo>
                      <a:pt x="9193617" y="193802"/>
                      <a:pt x="9300424" y="199390"/>
                      <a:pt x="9405707" y="197104"/>
                    </a:cubicBezTo>
                    <a:lnTo>
                      <a:pt x="9405707" y="1511554"/>
                    </a:lnTo>
                    <a:lnTo>
                      <a:pt x="9405707" y="3765296"/>
                    </a:lnTo>
                    <a:lnTo>
                      <a:pt x="9405707" y="4022852"/>
                    </a:lnTo>
                    <a:cubicBezTo>
                      <a:pt x="9303472" y="4066286"/>
                      <a:pt x="9230574" y="4168648"/>
                      <a:pt x="9229685" y="4284853"/>
                    </a:cubicBezTo>
                    <a:cubicBezTo>
                      <a:pt x="9228542" y="4439158"/>
                      <a:pt x="9360495" y="4568952"/>
                      <a:pt x="9513784" y="4568952"/>
                    </a:cubicBezTo>
                    <a:cubicBezTo>
                      <a:pt x="9663644" y="4568952"/>
                      <a:pt x="9776801" y="4454017"/>
                      <a:pt x="9795470" y="4312158"/>
                    </a:cubicBezTo>
                    <a:cubicBezTo>
                      <a:pt x="9797629" y="4303903"/>
                      <a:pt x="9798645" y="4294759"/>
                      <a:pt x="9798137" y="428485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3" name="AutoShape 23"/>
          <p:cNvSpPr/>
          <p:nvPr/>
        </p:nvSpPr>
        <p:spPr>
          <a:xfrm rot="5400000">
            <a:off x="13079358" y="2247983"/>
            <a:ext cx="27643" cy="1785761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24" name="Group 24"/>
          <p:cNvGrpSpPr/>
          <p:nvPr/>
        </p:nvGrpSpPr>
        <p:grpSpPr>
          <a:xfrm>
            <a:off x="14990524" y="571501"/>
            <a:ext cx="2993547" cy="4960118"/>
            <a:chOff x="-7528" y="-48709"/>
            <a:chExt cx="2057389" cy="5990943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48709"/>
              <a:ext cx="2049861" cy="535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lear Sans Regular"/>
                  <a:ea typeface="+mn-ea"/>
                  <a:cs typeface="+mn-cs"/>
                </a:rPr>
                <a:t>3 месяца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"/>
                <a:ea typeface="+mn-ea"/>
                <a:cs typeface="+mn-cs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-282" y="1156376"/>
              <a:ext cx="2049861" cy="479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lear Sans Regular"/>
                  <a:ea typeface="+mn-ea"/>
                  <a:cs typeface="+mn-cs"/>
                </a:rPr>
                <a:t>300.000 руб.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"/>
                <a:ea typeface="+mn-ea"/>
                <a:cs typeface="+mn-c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662762"/>
              <a:ext cx="2049861" cy="535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"/>
                <a:ea typeface="+mn-ea"/>
                <a:cs typeface="+mn-cs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-7528" y="3087435"/>
              <a:ext cx="2049861" cy="2854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2400" spc="96" dirty="0">
                  <a:solidFill>
                    <a:srgbClr val="FFFFFF"/>
                  </a:solidFill>
                  <a:latin typeface="Clear Sans Regular"/>
                </a:rPr>
                <a:t>Команда разработчиков, сервер для обучения модели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"/>
                <a:ea typeface="+mn-ea"/>
                <a:cs typeface="+mn-cs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13970817" y="5620750"/>
            <a:ext cx="648785" cy="3027950"/>
            <a:chOff x="0" y="0"/>
            <a:chExt cx="865046" cy="2964807"/>
          </a:xfrm>
        </p:grpSpPr>
        <p:grpSp>
          <p:nvGrpSpPr>
            <p:cNvPr id="30" name="Group 30"/>
            <p:cNvGrpSpPr/>
            <p:nvPr/>
          </p:nvGrpSpPr>
          <p:grpSpPr>
            <a:xfrm rot="5400000">
              <a:off x="-619560" y="619560"/>
              <a:ext cx="2104167" cy="865046"/>
              <a:chOff x="0" y="0"/>
              <a:chExt cx="10490033" cy="4699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27533" y="113538"/>
                <a:ext cx="9798645" cy="4568952"/>
              </a:xfrm>
              <a:custGeom>
                <a:avLst/>
                <a:gdLst/>
                <a:ahLst/>
                <a:cxnLst/>
                <a:rect l="l" t="t" r="r" b="b"/>
                <a:pathLst>
                  <a:path w="9798645" h="4568952">
                    <a:moveTo>
                      <a:pt x="9798137" y="4284853"/>
                    </a:moveTo>
                    <a:cubicBezTo>
                      <a:pt x="9798645" y="4274947"/>
                      <a:pt x="9797629" y="4265930"/>
                      <a:pt x="9795724" y="4257548"/>
                    </a:cubicBezTo>
                    <a:cubicBezTo>
                      <a:pt x="9780611" y="4143121"/>
                      <a:pt x="9704030" y="4046093"/>
                      <a:pt x="9596334" y="4012946"/>
                    </a:cubicBezTo>
                    <a:lnTo>
                      <a:pt x="9596334" y="2871851"/>
                    </a:lnTo>
                    <a:lnTo>
                      <a:pt x="9596334" y="618109"/>
                    </a:lnTo>
                    <a:lnTo>
                      <a:pt x="9596334" y="98552"/>
                    </a:lnTo>
                    <a:cubicBezTo>
                      <a:pt x="9596334" y="47117"/>
                      <a:pt x="9552646" y="3302"/>
                      <a:pt x="9501084" y="3302"/>
                    </a:cubicBezTo>
                    <a:lnTo>
                      <a:pt x="9230193" y="3302"/>
                    </a:lnTo>
                    <a:lnTo>
                      <a:pt x="8542264" y="3302"/>
                    </a:lnTo>
                    <a:lnTo>
                      <a:pt x="7564319" y="3302"/>
                    </a:lnTo>
                    <a:lnTo>
                      <a:pt x="6371040" y="3302"/>
                    </a:lnTo>
                    <a:lnTo>
                      <a:pt x="5063773" y="3302"/>
                    </a:lnTo>
                    <a:lnTo>
                      <a:pt x="3743980" y="3302"/>
                    </a:lnTo>
                    <a:lnTo>
                      <a:pt x="2507999" y="3302"/>
                    </a:lnTo>
                    <a:lnTo>
                      <a:pt x="1468335" y="3302"/>
                    </a:lnTo>
                    <a:lnTo>
                      <a:pt x="709676" y="3302"/>
                    </a:lnTo>
                    <a:cubicBezTo>
                      <a:pt x="578231" y="3302"/>
                      <a:pt x="446151" y="0"/>
                      <a:pt x="314706" y="3302"/>
                    </a:cubicBezTo>
                    <a:cubicBezTo>
                      <a:pt x="309118" y="3429"/>
                      <a:pt x="303403" y="3302"/>
                      <a:pt x="297815" y="3302"/>
                    </a:cubicBezTo>
                    <a:cubicBezTo>
                      <a:pt x="246380" y="3302"/>
                      <a:pt x="202565" y="46990"/>
                      <a:pt x="202565" y="98552"/>
                    </a:cubicBezTo>
                    <a:lnTo>
                      <a:pt x="202565" y="1511427"/>
                    </a:lnTo>
                    <a:lnTo>
                      <a:pt x="202565" y="3765169"/>
                    </a:lnTo>
                    <a:lnTo>
                      <a:pt x="202565" y="4013327"/>
                    </a:lnTo>
                    <a:cubicBezTo>
                      <a:pt x="87249" y="4049649"/>
                      <a:pt x="2032" y="4159123"/>
                      <a:pt x="1143" y="4284726"/>
                    </a:cubicBezTo>
                    <a:cubicBezTo>
                      <a:pt x="0" y="4439031"/>
                      <a:pt x="131953" y="4568825"/>
                      <a:pt x="285242" y="4568825"/>
                    </a:cubicBezTo>
                    <a:cubicBezTo>
                      <a:pt x="435102" y="4568825"/>
                      <a:pt x="548259" y="4453890"/>
                      <a:pt x="566928" y="4312031"/>
                    </a:cubicBezTo>
                    <a:cubicBezTo>
                      <a:pt x="568833" y="4303649"/>
                      <a:pt x="569849" y="4294632"/>
                      <a:pt x="569341" y="4284726"/>
                    </a:cubicBezTo>
                    <a:cubicBezTo>
                      <a:pt x="569849" y="4274820"/>
                      <a:pt x="568833" y="4265803"/>
                      <a:pt x="566928" y="4257421"/>
                    </a:cubicBezTo>
                    <a:cubicBezTo>
                      <a:pt x="553085" y="4152138"/>
                      <a:pt x="487172" y="4061714"/>
                      <a:pt x="392938" y="4022090"/>
                    </a:cubicBezTo>
                    <a:lnTo>
                      <a:pt x="392938" y="2871851"/>
                    </a:lnTo>
                    <a:lnTo>
                      <a:pt x="392938" y="618109"/>
                    </a:lnTo>
                    <a:lnTo>
                      <a:pt x="392938" y="193802"/>
                    </a:lnTo>
                    <a:lnTo>
                      <a:pt x="568579" y="193802"/>
                    </a:lnTo>
                    <a:lnTo>
                      <a:pt x="1255392" y="193802"/>
                    </a:lnTo>
                    <a:lnTo>
                      <a:pt x="2233336" y="193802"/>
                    </a:lnTo>
                    <a:lnTo>
                      <a:pt x="3426615" y="193802"/>
                    </a:lnTo>
                    <a:lnTo>
                      <a:pt x="4733882" y="193802"/>
                    </a:lnTo>
                    <a:lnTo>
                      <a:pt x="6053674" y="193802"/>
                    </a:lnTo>
                    <a:lnTo>
                      <a:pt x="7289656" y="193802"/>
                    </a:lnTo>
                    <a:lnTo>
                      <a:pt x="8329320" y="193802"/>
                    </a:lnTo>
                    <a:lnTo>
                      <a:pt x="9089096" y="193802"/>
                    </a:lnTo>
                    <a:cubicBezTo>
                      <a:pt x="9193617" y="193802"/>
                      <a:pt x="9300424" y="199390"/>
                      <a:pt x="9405707" y="197104"/>
                    </a:cubicBezTo>
                    <a:lnTo>
                      <a:pt x="9405707" y="1511554"/>
                    </a:lnTo>
                    <a:lnTo>
                      <a:pt x="9405707" y="3765296"/>
                    </a:lnTo>
                    <a:lnTo>
                      <a:pt x="9405707" y="4022852"/>
                    </a:lnTo>
                    <a:cubicBezTo>
                      <a:pt x="9303472" y="4066286"/>
                      <a:pt x="9230574" y="4168648"/>
                      <a:pt x="9229685" y="4284853"/>
                    </a:cubicBezTo>
                    <a:cubicBezTo>
                      <a:pt x="9228542" y="4439158"/>
                      <a:pt x="9360495" y="4568952"/>
                      <a:pt x="9513784" y="4568952"/>
                    </a:cubicBezTo>
                    <a:cubicBezTo>
                      <a:pt x="9663644" y="4568952"/>
                      <a:pt x="9776801" y="4454017"/>
                      <a:pt x="9795470" y="4312158"/>
                    </a:cubicBezTo>
                    <a:cubicBezTo>
                      <a:pt x="9797629" y="4303903"/>
                      <a:pt x="9798645" y="4294759"/>
                      <a:pt x="9798137" y="428485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 rot="5400000">
              <a:off x="-619560" y="1480201"/>
              <a:ext cx="2104167" cy="865046"/>
              <a:chOff x="0" y="0"/>
              <a:chExt cx="10490033" cy="4699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27533" y="113538"/>
                <a:ext cx="9798645" cy="4568952"/>
              </a:xfrm>
              <a:custGeom>
                <a:avLst/>
                <a:gdLst/>
                <a:ahLst/>
                <a:cxnLst/>
                <a:rect l="l" t="t" r="r" b="b"/>
                <a:pathLst>
                  <a:path w="9798645" h="4568952">
                    <a:moveTo>
                      <a:pt x="9798137" y="4284853"/>
                    </a:moveTo>
                    <a:cubicBezTo>
                      <a:pt x="9798645" y="4274947"/>
                      <a:pt x="9797629" y="4265930"/>
                      <a:pt x="9795724" y="4257548"/>
                    </a:cubicBezTo>
                    <a:cubicBezTo>
                      <a:pt x="9780611" y="4143121"/>
                      <a:pt x="9704030" y="4046093"/>
                      <a:pt x="9596334" y="4012946"/>
                    </a:cubicBezTo>
                    <a:lnTo>
                      <a:pt x="9596334" y="2871851"/>
                    </a:lnTo>
                    <a:lnTo>
                      <a:pt x="9596334" y="618109"/>
                    </a:lnTo>
                    <a:lnTo>
                      <a:pt x="9596334" y="98552"/>
                    </a:lnTo>
                    <a:cubicBezTo>
                      <a:pt x="9596334" y="47117"/>
                      <a:pt x="9552646" y="3302"/>
                      <a:pt x="9501084" y="3302"/>
                    </a:cubicBezTo>
                    <a:lnTo>
                      <a:pt x="9230193" y="3302"/>
                    </a:lnTo>
                    <a:lnTo>
                      <a:pt x="8542264" y="3302"/>
                    </a:lnTo>
                    <a:lnTo>
                      <a:pt x="7564319" y="3302"/>
                    </a:lnTo>
                    <a:lnTo>
                      <a:pt x="6371040" y="3302"/>
                    </a:lnTo>
                    <a:lnTo>
                      <a:pt x="5063773" y="3302"/>
                    </a:lnTo>
                    <a:lnTo>
                      <a:pt x="3743980" y="3302"/>
                    </a:lnTo>
                    <a:lnTo>
                      <a:pt x="2507999" y="3302"/>
                    </a:lnTo>
                    <a:lnTo>
                      <a:pt x="1468335" y="3302"/>
                    </a:lnTo>
                    <a:lnTo>
                      <a:pt x="709676" y="3302"/>
                    </a:lnTo>
                    <a:cubicBezTo>
                      <a:pt x="578231" y="3302"/>
                      <a:pt x="446151" y="0"/>
                      <a:pt x="314706" y="3302"/>
                    </a:cubicBezTo>
                    <a:cubicBezTo>
                      <a:pt x="309118" y="3429"/>
                      <a:pt x="303403" y="3302"/>
                      <a:pt x="297815" y="3302"/>
                    </a:cubicBezTo>
                    <a:cubicBezTo>
                      <a:pt x="246380" y="3302"/>
                      <a:pt x="202565" y="46990"/>
                      <a:pt x="202565" y="98552"/>
                    </a:cubicBezTo>
                    <a:lnTo>
                      <a:pt x="202565" y="1511427"/>
                    </a:lnTo>
                    <a:lnTo>
                      <a:pt x="202565" y="3765169"/>
                    </a:lnTo>
                    <a:lnTo>
                      <a:pt x="202565" y="4013327"/>
                    </a:lnTo>
                    <a:cubicBezTo>
                      <a:pt x="87249" y="4049649"/>
                      <a:pt x="2032" y="4159123"/>
                      <a:pt x="1143" y="4284726"/>
                    </a:cubicBezTo>
                    <a:cubicBezTo>
                      <a:pt x="0" y="4439031"/>
                      <a:pt x="131953" y="4568825"/>
                      <a:pt x="285242" y="4568825"/>
                    </a:cubicBezTo>
                    <a:cubicBezTo>
                      <a:pt x="435102" y="4568825"/>
                      <a:pt x="548259" y="4453890"/>
                      <a:pt x="566928" y="4312031"/>
                    </a:cubicBezTo>
                    <a:cubicBezTo>
                      <a:pt x="568833" y="4303649"/>
                      <a:pt x="569849" y="4294632"/>
                      <a:pt x="569341" y="4284726"/>
                    </a:cubicBezTo>
                    <a:cubicBezTo>
                      <a:pt x="569849" y="4274820"/>
                      <a:pt x="568833" y="4265803"/>
                      <a:pt x="566928" y="4257421"/>
                    </a:cubicBezTo>
                    <a:cubicBezTo>
                      <a:pt x="553085" y="4152138"/>
                      <a:pt x="487172" y="4061714"/>
                      <a:pt x="392938" y="4022090"/>
                    </a:cubicBezTo>
                    <a:lnTo>
                      <a:pt x="392938" y="2871851"/>
                    </a:lnTo>
                    <a:lnTo>
                      <a:pt x="392938" y="618109"/>
                    </a:lnTo>
                    <a:lnTo>
                      <a:pt x="392938" y="193802"/>
                    </a:lnTo>
                    <a:lnTo>
                      <a:pt x="568579" y="193802"/>
                    </a:lnTo>
                    <a:lnTo>
                      <a:pt x="1255392" y="193802"/>
                    </a:lnTo>
                    <a:lnTo>
                      <a:pt x="2233336" y="193802"/>
                    </a:lnTo>
                    <a:lnTo>
                      <a:pt x="3426615" y="193802"/>
                    </a:lnTo>
                    <a:lnTo>
                      <a:pt x="4733882" y="193802"/>
                    </a:lnTo>
                    <a:lnTo>
                      <a:pt x="6053674" y="193802"/>
                    </a:lnTo>
                    <a:lnTo>
                      <a:pt x="7289656" y="193802"/>
                    </a:lnTo>
                    <a:lnTo>
                      <a:pt x="8329320" y="193802"/>
                    </a:lnTo>
                    <a:lnTo>
                      <a:pt x="9089096" y="193802"/>
                    </a:lnTo>
                    <a:cubicBezTo>
                      <a:pt x="9193617" y="193802"/>
                      <a:pt x="9300424" y="199390"/>
                      <a:pt x="9405707" y="197104"/>
                    </a:cubicBezTo>
                    <a:lnTo>
                      <a:pt x="9405707" y="1511554"/>
                    </a:lnTo>
                    <a:lnTo>
                      <a:pt x="9405707" y="3765296"/>
                    </a:lnTo>
                    <a:lnTo>
                      <a:pt x="9405707" y="4022852"/>
                    </a:lnTo>
                    <a:cubicBezTo>
                      <a:pt x="9303472" y="4066286"/>
                      <a:pt x="9230574" y="4168648"/>
                      <a:pt x="9229685" y="4284853"/>
                    </a:cubicBezTo>
                    <a:cubicBezTo>
                      <a:pt x="9228542" y="4439158"/>
                      <a:pt x="9360495" y="4568952"/>
                      <a:pt x="9513784" y="4568952"/>
                    </a:cubicBezTo>
                    <a:cubicBezTo>
                      <a:pt x="9663644" y="4568952"/>
                      <a:pt x="9776801" y="4454017"/>
                      <a:pt x="9795470" y="4312158"/>
                    </a:cubicBezTo>
                    <a:cubicBezTo>
                      <a:pt x="9797629" y="4303903"/>
                      <a:pt x="9798645" y="4294759"/>
                      <a:pt x="9798137" y="428485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34" name="AutoShape 34"/>
          <p:cNvSpPr/>
          <p:nvPr/>
        </p:nvSpPr>
        <p:spPr>
          <a:xfrm rot="5400000">
            <a:off x="13079358" y="6202154"/>
            <a:ext cx="27643" cy="1785761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5" name="Group 35"/>
          <p:cNvGrpSpPr/>
          <p:nvPr/>
        </p:nvGrpSpPr>
        <p:grpSpPr>
          <a:xfrm>
            <a:off x="177909" y="1333500"/>
            <a:ext cx="3177099" cy="4287250"/>
            <a:chOff x="-10834" y="-48709"/>
            <a:chExt cx="2060695" cy="4496763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48709"/>
              <a:ext cx="2049861" cy="529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2400" spc="96" dirty="0">
                  <a:solidFill>
                    <a:srgbClr val="FFFFFF"/>
                  </a:solidFill>
                  <a:latin typeface="Clear Sans Regular"/>
                </a:rPr>
                <a:t>3</a:t>
              </a:r>
              <a:r>
                <a:rPr kumimoji="0" lang="ru-RU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lear Sans Regular"/>
                  <a:ea typeface="+mn-ea"/>
                  <a:cs typeface="+mn-cs"/>
                </a:rPr>
                <a:t> месяца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"/>
                <a:ea typeface="+mn-ea"/>
                <a:cs typeface="+mn-cs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809687"/>
              <a:ext cx="2049861" cy="1110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2400" spc="96" dirty="0">
                  <a:solidFill>
                    <a:srgbClr val="FFFFFF"/>
                  </a:solidFill>
                  <a:latin typeface="Clear Sans Regular"/>
                </a:rPr>
                <a:t>300.000 руб.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"/>
                <a:ea typeface="+mn-ea"/>
                <a:cs typeface="+mn-cs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1662762"/>
              <a:ext cx="2049861" cy="535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0" i="0" u="none" strike="noStrike" kern="1200" cap="none" spc="96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lear Sans Regular"/>
                  <a:ea typeface="+mn-ea"/>
                  <a:cs typeface="+mn-cs"/>
                </a:rPr>
                <a:t> 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"/>
                <a:ea typeface="+mn-ea"/>
                <a:cs typeface="+mn-cs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-10834" y="2202322"/>
              <a:ext cx="2049861" cy="2245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2400" spc="96" dirty="0">
                  <a:solidFill>
                    <a:srgbClr val="FFFFFF"/>
                  </a:solidFill>
                  <a:latin typeface="Clear Sans Regular"/>
                </a:rPr>
                <a:t>Команда разработчиков, сервер для доработки модели</a:t>
              </a:r>
              <a:endParaRPr kumimoji="0" lang="en-US" sz="2400" b="0" i="0" u="none" strike="noStrike" kern="1200" cap="none" spc="9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"/>
                <a:ea typeface="+mn-ea"/>
                <a:cs typeface="+mn-cs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2804162" y="1978362"/>
            <a:ext cx="1938506" cy="648785"/>
            <a:chOff x="0" y="0"/>
            <a:chExt cx="10490033" cy="4699000"/>
          </a:xfrm>
        </p:grpSpPr>
        <p:sp>
          <p:nvSpPr>
            <p:cNvPr id="41" name="Freeform 41"/>
            <p:cNvSpPr/>
            <p:nvPr/>
          </p:nvSpPr>
          <p:spPr>
            <a:xfrm>
              <a:off x="327533" y="113538"/>
              <a:ext cx="9798645" cy="4568952"/>
            </a:xfrm>
            <a:custGeom>
              <a:avLst/>
              <a:gdLst/>
              <a:ahLst/>
              <a:cxnLst/>
              <a:rect l="l" t="t" r="r" b="b"/>
              <a:pathLst>
                <a:path w="9798645" h="4568952">
                  <a:moveTo>
                    <a:pt x="9798137" y="4284853"/>
                  </a:moveTo>
                  <a:cubicBezTo>
                    <a:pt x="9798645" y="4274947"/>
                    <a:pt x="9797629" y="4265930"/>
                    <a:pt x="9795724" y="4257548"/>
                  </a:cubicBezTo>
                  <a:cubicBezTo>
                    <a:pt x="9780611" y="4143121"/>
                    <a:pt x="9704030" y="4046093"/>
                    <a:pt x="9596334" y="4012946"/>
                  </a:cubicBezTo>
                  <a:lnTo>
                    <a:pt x="9596334" y="2871851"/>
                  </a:lnTo>
                  <a:lnTo>
                    <a:pt x="9596334" y="618109"/>
                  </a:lnTo>
                  <a:lnTo>
                    <a:pt x="9596334" y="98552"/>
                  </a:lnTo>
                  <a:cubicBezTo>
                    <a:pt x="9596334" y="47117"/>
                    <a:pt x="9552646" y="3302"/>
                    <a:pt x="9501084" y="3302"/>
                  </a:cubicBezTo>
                  <a:lnTo>
                    <a:pt x="9230193" y="3302"/>
                  </a:lnTo>
                  <a:lnTo>
                    <a:pt x="8542264" y="3302"/>
                  </a:lnTo>
                  <a:lnTo>
                    <a:pt x="7564319" y="3302"/>
                  </a:lnTo>
                  <a:lnTo>
                    <a:pt x="6371040" y="3302"/>
                  </a:lnTo>
                  <a:lnTo>
                    <a:pt x="5063773" y="3302"/>
                  </a:lnTo>
                  <a:lnTo>
                    <a:pt x="3743980" y="3302"/>
                  </a:lnTo>
                  <a:lnTo>
                    <a:pt x="2507999" y="3302"/>
                  </a:lnTo>
                  <a:lnTo>
                    <a:pt x="1468335" y="3302"/>
                  </a:lnTo>
                  <a:lnTo>
                    <a:pt x="709676" y="3302"/>
                  </a:lnTo>
                  <a:cubicBezTo>
                    <a:pt x="578231" y="3302"/>
                    <a:pt x="446151" y="0"/>
                    <a:pt x="314706" y="3302"/>
                  </a:cubicBezTo>
                  <a:cubicBezTo>
                    <a:pt x="309118" y="3429"/>
                    <a:pt x="303403" y="3302"/>
                    <a:pt x="297815" y="3302"/>
                  </a:cubicBezTo>
                  <a:cubicBezTo>
                    <a:pt x="246380" y="3302"/>
                    <a:pt x="202565" y="46990"/>
                    <a:pt x="202565" y="98552"/>
                  </a:cubicBezTo>
                  <a:lnTo>
                    <a:pt x="202565" y="1511427"/>
                  </a:lnTo>
                  <a:lnTo>
                    <a:pt x="202565" y="3765169"/>
                  </a:lnTo>
                  <a:lnTo>
                    <a:pt x="202565" y="4013327"/>
                  </a:lnTo>
                  <a:cubicBezTo>
                    <a:pt x="87249" y="4049649"/>
                    <a:pt x="2032" y="4159123"/>
                    <a:pt x="1143" y="4284726"/>
                  </a:cubicBezTo>
                  <a:cubicBezTo>
                    <a:pt x="0" y="4439031"/>
                    <a:pt x="131953" y="4568825"/>
                    <a:pt x="285242" y="4568825"/>
                  </a:cubicBezTo>
                  <a:cubicBezTo>
                    <a:pt x="435102" y="4568825"/>
                    <a:pt x="548259" y="4453890"/>
                    <a:pt x="566928" y="4312031"/>
                  </a:cubicBezTo>
                  <a:cubicBezTo>
                    <a:pt x="568833" y="4303649"/>
                    <a:pt x="569849" y="4294632"/>
                    <a:pt x="569341" y="4284726"/>
                  </a:cubicBezTo>
                  <a:cubicBezTo>
                    <a:pt x="569849" y="4274820"/>
                    <a:pt x="568833" y="4265803"/>
                    <a:pt x="566928" y="4257421"/>
                  </a:cubicBezTo>
                  <a:cubicBezTo>
                    <a:pt x="553085" y="4152138"/>
                    <a:pt x="487172" y="4061714"/>
                    <a:pt x="392938" y="4022090"/>
                  </a:cubicBezTo>
                  <a:lnTo>
                    <a:pt x="392938" y="2871851"/>
                  </a:lnTo>
                  <a:lnTo>
                    <a:pt x="392938" y="618109"/>
                  </a:lnTo>
                  <a:lnTo>
                    <a:pt x="392938" y="193802"/>
                  </a:lnTo>
                  <a:lnTo>
                    <a:pt x="568579" y="193802"/>
                  </a:lnTo>
                  <a:lnTo>
                    <a:pt x="1255392" y="193802"/>
                  </a:lnTo>
                  <a:lnTo>
                    <a:pt x="2233336" y="193802"/>
                  </a:lnTo>
                  <a:lnTo>
                    <a:pt x="3426615" y="193802"/>
                  </a:lnTo>
                  <a:lnTo>
                    <a:pt x="4733882" y="193802"/>
                  </a:lnTo>
                  <a:lnTo>
                    <a:pt x="6053674" y="193802"/>
                  </a:lnTo>
                  <a:lnTo>
                    <a:pt x="7289656" y="193802"/>
                  </a:lnTo>
                  <a:lnTo>
                    <a:pt x="8329320" y="193802"/>
                  </a:lnTo>
                  <a:lnTo>
                    <a:pt x="9089096" y="193802"/>
                  </a:lnTo>
                  <a:cubicBezTo>
                    <a:pt x="9193617" y="193802"/>
                    <a:pt x="9300424" y="199390"/>
                    <a:pt x="9405707" y="197104"/>
                  </a:cubicBezTo>
                  <a:lnTo>
                    <a:pt x="9405707" y="1511554"/>
                  </a:lnTo>
                  <a:lnTo>
                    <a:pt x="9405707" y="3765296"/>
                  </a:lnTo>
                  <a:lnTo>
                    <a:pt x="9405707" y="4022852"/>
                  </a:lnTo>
                  <a:cubicBezTo>
                    <a:pt x="9303472" y="4066286"/>
                    <a:pt x="9230574" y="4168648"/>
                    <a:pt x="9229685" y="4284853"/>
                  </a:cubicBezTo>
                  <a:cubicBezTo>
                    <a:pt x="9228542" y="4439158"/>
                    <a:pt x="9360495" y="4568952"/>
                    <a:pt x="9513784" y="4568952"/>
                  </a:cubicBezTo>
                  <a:cubicBezTo>
                    <a:pt x="9663644" y="4568952"/>
                    <a:pt x="9776801" y="4454017"/>
                    <a:pt x="9795470" y="4312158"/>
                  </a:cubicBezTo>
                  <a:cubicBezTo>
                    <a:pt x="9797629" y="4303903"/>
                    <a:pt x="9798645" y="4294759"/>
                    <a:pt x="9798137" y="42848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2" name="Group 42"/>
          <p:cNvGrpSpPr/>
          <p:nvPr/>
        </p:nvGrpSpPr>
        <p:grpSpPr>
          <a:xfrm rot="5400000">
            <a:off x="2827005" y="2981863"/>
            <a:ext cx="1892821" cy="648785"/>
            <a:chOff x="0" y="0"/>
            <a:chExt cx="10490033" cy="4699000"/>
          </a:xfrm>
        </p:grpSpPr>
        <p:sp>
          <p:nvSpPr>
            <p:cNvPr id="43" name="Freeform 43"/>
            <p:cNvSpPr/>
            <p:nvPr/>
          </p:nvSpPr>
          <p:spPr>
            <a:xfrm>
              <a:off x="327533" y="113538"/>
              <a:ext cx="9798645" cy="4568952"/>
            </a:xfrm>
            <a:custGeom>
              <a:avLst/>
              <a:gdLst/>
              <a:ahLst/>
              <a:cxnLst/>
              <a:rect l="l" t="t" r="r" b="b"/>
              <a:pathLst>
                <a:path w="9798645" h="4568952">
                  <a:moveTo>
                    <a:pt x="9798137" y="4284853"/>
                  </a:moveTo>
                  <a:cubicBezTo>
                    <a:pt x="9798645" y="4274947"/>
                    <a:pt x="9797629" y="4265930"/>
                    <a:pt x="9795724" y="4257548"/>
                  </a:cubicBezTo>
                  <a:cubicBezTo>
                    <a:pt x="9780611" y="4143121"/>
                    <a:pt x="9704030" y="4046093"/>
                    <a:pt x="9596334" y="4012946"/>
                  </a:cubicBezTo>
                  <a:lnTo>
                    <a:pt x="9596334" y="2871851"/>
                  </a:lnTo>
                  <a:lnTo>
                    <a:pt x="9596334" y="618109"/>
                  </a:lnTo>
                  <a:lnTo>
                    <a:pt x="9596334" y="98552"/>
                  </a:lnTo>
                  <a:cubicBezTo>
                    <a:pt x="9596334" y="47117"/>
                    <a:pt x="9552646" y="3302"/>
                    <a:pt x="9501084" y="3302"/>
                  </a:cubicBezTo>
                  <a:lnTo>
                    <a:pt x="9230193" y="3302"/>
                  </a:lnTo>
                  <a:lnTo>
                    <a:pt x="8542264" y="3302"/>
                  </a:lnTo>
                  <a:lnTo>
                    <a:pt x="7564319" y="3302"/>
                  </a:lnTo>
                  <a:lnTo>
                    <a:pt x="6371040" y="3302"/>
                  </a:lnTo>
                  <a:lnTo>
                    <a:pt x="5063773" y="3302"/>
                  </a:lnTo>
                  <a:lnTo>
                    <a:pt x="3743980" y="3302"/>
                  </a:lnTo>
                  <a:lnTo>
                    <a:pt x="2507999" y="3302"/>
                  </a:lnTo>
                  <a:lnTo>
                    <a:pt x="1468335" y="3302"/>
                  </a:lnTo>
                  <a:lnTo>
                    <a:pt x="709676" y="3302"/>
                  </a:lnTo>
                  <a:cubicBezTo>
                    <a:pt x="578231" y="3302"/>
                    <a:pt x="446151" y="0"/>
                    <a:pt x="314706" y="3302"/>
                  </a:cubicBezTo>
                  <a:cubicBezTo>
                    <a:pt x="309118" y="3429"/>
                    <a:pt x="303403" y="3302"/>
                    <a:pt x="297815" y="3302"/>
                  </a:cubicBezTo>
                  <a:cubicBezTo>
                    <a:pt x="246380" y="3302"/>
                    <a:pt x="202565" y="46990"/>
                    <a:pt x="202565" y="98552"/>
                  </a:cubicBezTo>
                  <a:lnTo>
                    <a:pt x="202565" y="1511427"/>
                  </a:lnTo>
                  <a:lnTo>
                    <a:pt x="202565" y="3765169"/>
                  </a:lnTo>
                  <a:lnTo>
                    <a:pt x="202565" y="4013327"/>
                  </a:lnTo>
                  <a:cubicBezTo>
                    <a:pt x="87249" y="4049649"/>
                    <a:pt x="2032" y="4159123"/>
                    <a:pt x="1143" y="4284726"/>
                  </a:cubicBezTo>
                  <a:cubicBezTo>
                    <a:pt x="0" y="4439031"/>
                    <a:pt x="131953" y="4568825"/>
                    <a:pt x="285242" y="4568825"/>
                  </a:cubicBezTo>
                  <a:cubicBezTo>
                    <a:pt x="435102" y="4568825"/>
                    <a:pt x="548259" y="4453890"/>
                    <a:pt x="566928" y="4312031"/>
                  </a:cubicBezTo>
                  <a:cubicBezTo>
                    <a:pt x="568833" y="4303649"/>
                    <a:pt x="569849" y="4294632"/>
                    <a:pt x="569341" y="4284726"/>
                  </a:cubicBezTo>
                  <a:cubicBezTo>
                    <a:pt x="569849" y="4274820"/>
                    <a:pt x="568833" y="4265803"/>
                    <a:pt x="566928" y="4257421"/>
                  </a:cubicBezTo>
                  <a:cubicBezTo>
                    <a:pt x="553085" y="4152138"/>
                    <a:pt x="487172" y="4061714"/>
                    <a:pt x="392938" y="4022090"/>
                  </a:cubicBezTo>
                  <a:lnTo>
                    <a:pt x="392938" y="2871851"/>
                  </a:lnTo>
                  <a:lnTo>
                    <a:pt x="392938" y="618109"/>
                  </a:lnTo>
                  <a:lnTo>
                    <a:pt x="392938" y="193802"/>
                  </a:lnTo>
                  <a:lnTo>
                    <a:pt x="568579" y="193802"/>
                  </a:lnTo>
                  <a:lnTo>
                    <a:pt x="1255392" y="193802"/>
                  </a:lnTo>
                  <a:lnTo>
                    <a:pt x="2233336" y="193802"/>
                  </a:lnTo>
                  <a:lnTo>
                    <a:pt x="3426615" y="193802"/>
                  </a:lnTo>
                  <a:lnTo>
                    <a:pt x="4733882" y="193802"/>
                  </a:lnTo>
                  <a:lnTo>
                    <a:pt x="6053674" y="193802"/>
                  </a:lnTo>
                  <a:lnTo>
                    <a:pt x="7289656" y="193802"/>
                  </a:lnTo>
                  <a:lnTo>
                    <a:pt x="8329320" y="193802"/>
                  </a:lnTo>
                  <a:lnTo>
                    <a:pt x="9089096" y="193802"/>
                  </a:lnTo>
                  <a:cubicBezTo>
                    <a:pt x="9193617" y="193802"/>
                    <a:pt x="9300424" y="199390"/>
                    <a:pt x="9405707" y="197104"/>
                  </a:cubicBezTo>
                  <a:lnTo>
                    <a:pt x="9405707" y="1511554"/>
                  </a:lnTo>
                  <a:lnTo>
                    <a:pt x="9405707" y="3765296"/>
                  </a:lnTo>
                  <a:lnTo>
                    <a:pt x="9405707" y="4022852"/>
                  </a:lnTo>
                  <a:cubicBezTo>
                    <a:pt x="9303472" y="4066286"/>
                    <a:pt x="9230574" y="4168648"/>
                    <a:pt x="9229685" y="4284853"/>
                  </a:cubicBezTo>
                  <a:cubicBezTo>
                    <a:pt x="9228542" y="4439158"/>
                    <a:pt x="9360495" y="4568952"/>
                    <a:pt x="9513784" y="4568952"/>
                  </a:cubicBezTo>
                  <a:cubicBezTo>
                    <a:pt x="9663644" y="4568952"/>
                    <a:pt x="9776801" y="4454017"/>
                    <a:pt x="9795470" y="4312158"/>
                  </a:cubicBezTo>
                  <a:cubicBezTo>
                    <a:pt x="9797629" y="4303903"/>
                    <a:pt x="9798645" y="4294759"/>
                    <a:pt x="9798137" y="42848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4" name="AutoShape 44"/>
          <p:cNvSpPr/>
          <p:nvPr/>
        </p:nvSpPr>
        <p:spPr>
          <a:xfrm rot="-5400000">
            <a:off x="4961627" y="2247983"/>
            <a:ext cx="27643" cy="1785761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5" name="Group 45"/>
          <p:cNvGrpSpPr/>
          <p:nvPr/>
        </p:nvGrpSpPr>
        <p:grpSpPr>
          <a:xfrm>
            <a:off x="5183086" y="1151777"/>
            <a:ext cx="7680958" cy="7680958"/>
            <a:chOff x="0" y="0"/>
            <a:chExt cx="10241277" cy="10241277"/>
          </a:xfrm>
        </p:grpSpPr>
        <p:sp>
          <p:nvSpPr>
            <p:cNvPr id="46" name="TextBox 46"/>
            <p:cNvSpPr txBox="1"/>
            <p:nvPr/>
          </p:nvSpPr>
          <p:spPr>
            <a:xfrm>
              <a:off x="8767506" y="694645"/>
              <a:ext cx="759008" cy="751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25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12" b="0" i="0" u="none" strike="noStrike" kern="1200" cap="none" spc="0" normalizeH="0" baseline="0" noProof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Arimo"/>
                  <a:ea typeface="+mn-ea"/>
                  <a:cs typeface="+mn-cs"/>
                </a:rPr>
                <a:t>Item 1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225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12" b="0" i="0" u="none" strike="noStrike" kern="1200" cap="none" spc="0" normalizeH="0" baseline="0" noProof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Arimo"/>
                  <a:ea typeface="+mn-ea"/>
                  <a:cs typeface="+mn-cs"/>
                </a:rPr>
                <a:t>25%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8767506" y="8747389"/>
              <a:ext cx="759008" cy="751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25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12" b="0" i="0" u="none" strike="noStrike" kern="1200" cap="none" spc="0" normalizeH="0" baseline="0" noProof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Arimo"/>
                  <a:ea typeface="+mn-ea"/>
                  <a:cs typeface="+mn-cs"/>
                </a:rPr>
                <a:t>Item 2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225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12" b="0" i="0" u="none" strike="noStrike" kern="1200" cap="none" spc="0" normalizeH="0" baseline="0" noProof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Arimo"/>
                  <a:ea typeface="+mn-ea"/>
                  <a:cs typeface="+mn-cs"/>
                </a:rPr>
                <a:t>25%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14762" y="8747389"/>
              <a:ext cx="759008" cy="751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25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12" b="0" i="0" u="none" strike="noStrike" kern="1200" cap="none" spc="0" normalizeH="0" baseline="0" noProof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Arimo"/>
                  <a:ea typeface="+mn-ea"/>
                  <a:cs typeface="+mn-cs"/>
                </a:rPr>
                <a:t>Item 3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225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12" b="0" i="0" u="none" strike="noStrike" kern="1200" cap="none" spc="0" normalizeH="0" baseline="0" noProof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Arimo"/>
                  <a:ea typeface="+mn-ea"/>
                  <a:cs typeface="+mn-cs"/>
                </a:rPr>
                <a:t>25%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714762" y="694645"/>
              <a:ext cx="759008" cy="751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25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12" b="0" i="0" u="none" strike="noStrike" kern="1200" cap="none" spc="0" normalizeH="0" baseline="0" noProof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Arimo"/>
                  <a:ea typeface="+mn-ea"/>
                  <a:cs typeface="+mn-cs"/>
                </a:rPr>
                <a:t>Item 4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225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12" b="0" i="0" u="none" strike="noStrike" kern="1200" cap="none" spc="0" normalizeH="0" baseline="0" noProof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Arimo"/>
                  <a:ea typeface="+mn-ea"/>
                  <a:cs typeface="+mn-cs"/>
                </a:rPr>
                <a:t>25%</a:t>
              </a:r>
            </a:p>
          </p:txBody>
        </p:sp>
        <p:grpSp>
          <p:nvGrpSpPr>
            <p:cNvPr id="50" name="Group 50"/>
            <p:cNvGrpSpPr>
              <a:grpSpLocks noChangeAspect="1"/>
            </p:cNvGrpSpPr>
            <p:nvPr/>
          </p:nvGrpSpPr>
          <p:grpSpPr>
            <a:xfrm>
              <a:off x="0" y="0"/>
              <a:ext cx="10241277" cy="10241277"/>
              <a:chOff x="-12700" y="-12700"/>
              <a:chExt cx="25400" cy="254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-12700"/>
                <a:ext cx="12858" cy="13335"/>
              </a:xfrm>
              <a:custGeom>
                <a:avLst/>
                <a:gdLst/>
                <a:ahLst/>
                <a:cxnLst/>
                <a:rect l="l" t="t" r="r" b="b"/>
                <a:pathLst>
                  <a:path w="12858" h="13335">
                    <a:moveTo>
                      <a:pt x="0" y="0"/>
                    </a:moveTo>
                    <a:lnTo>
                      <a:pt x="0" y="0"/>
                    </a:lnTo>
                    <a:cubicBezTo>
                      <a:pt x="3478" y="0"/>
                      <a:pt x="6805" y="1427"/>
                      <a:pt x="9202" y="3947"/>
                    </a:cubicBezTo>
                    <a:cubicBezTo>
                      <a:pt x="11599" y="6467"/>
                      <a:pt x="12858" y="9861"/>
                      <a:pt x="12684" y="13335"/>
                    </a:cubicBez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EDAD8"/>
              </a:solidFill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-635" y="0"/>
                <a:ext cx="13335" cy="12858"/>
              </a:xfrm>
              <a:custGeom>
                <a:avLst/>
                <a:gdLst/>
                <a:ahLst/>
                <a:cxnLst/>
                <a:rect l="l" t="t" r="r" b="b"/>
                <a:pathLst>
                  <a:path w="13335" h="12858">
                    <a:moveTo>
                      <a:pt x="13335" y="0"/>
                    </a:moveTo>
                    <a:lnTo>
                      <a:pt x="13335" y="0"/>
                    </a:lnTo>
                    <a:cubicBezTo>
                      <a:pt x="13335" y="3478"/>
                      <a:pt x="11908" y="6805"/>
                      <a:pt x="9388" y="9202"/>
                    </a:cubicBezTo>
                    <a:cubicBezTo>
                      <a:pt x="6868" y="11599"/>
                      <a:pt x="3474" y="12858"/>
                      <a:pt x="0" y="12684"/>
                    </a:cubicBez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BEDA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-12858" y="-635"/>
                <a:ext cx="12858" cy="13335"/>
              </a:xfrm>
              <a:custGeom>
                <a:avLst/>
                <a:gdLst/>
                <a:ahLst/>
                <a:cxnLst/>
                <a:rect l="l" t="t" r="r" b="b"/>
                <a:pathLst>
                  <a:path w="12858" h="13335">
                    <a:moveTo>
                      <a:pt x="12858" y="13335"/>
                    </a:moveTo>
                    <a:lnTo>
                      <a:pt x="12858" y="13335"/>
                    </a:lnTo>
                    <a:cubicBezTo>
                      <a:pt x="9380" y="13335"/>
                      <a:pt x="6053" y="11908"/>
                      <a:pt x="3656" y="9388"/>
                    </a:cubicBezTo>
                    <a:cubicBezTo>
                      <a:pt x="1259" y="6868"/>
                      <a:pt x="0" y="3474"/>
                      <a:pt x="174" y="0"/>
                    </a:cubicBezTo>
                    <a:lnTo>
                      <a:pt x="12858" y="635"/>
                    </a:lnTo>
                    <a:close/>
                  </a:path>
                </a:pathLst>
              </a:custGeom>
              <a:solidFill>
                <a:srgbClr val="0EA1D5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-12700" y="-12700"/>
                <a:ext cx="127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700" h="12700">
                    <a:moveTo>
                      <a:pt x="0" y="12700"/>
                    </a:moveTo>
                    <a:lnTo>
                      <a:pt x="0" y="12700"/>
                    </a:lnTo>
                    <a:cubicBezTo>
                      <a:pt x="0" y="5686"/>
                      <a:pt x="5685" y="1"/>
                      <a:pt x="12699" y="0"/>
                    </a:cubicBezTo>
                    <a:lnTo>
                      <a:pt x="12700" y="12700"/>
                    </a:lnTo>
                    <a:close/>
                  </a:path>
                </a:pathLst>
              </a:custGeom>
              <a:solidFill>
                <a:srgbClr val="3C82C6"/>
              </a:solidFill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0" y="-12700"/>
                <a:ext cx="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70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1" y="0"/>
                    </a:cubicBez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662AB"/>
              </a:solidFill>
            </p:spPr>
          </p:sp>
        </p:grpSp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22789" y="2291480"/>
            <a:ext cx="5401552" cy="5401552"/>
          </a:xfrm>
          <a:prstGeom prst="rect">
            <a:avLst/>
          </a:prstGeom>
        </p:spPr>
      </p:pic>
      <p:grpSp>
        <p:nvGrpSpPr>
          <p:cNvPr id="57" name="Group 57"/>
          <p:cNvGrpSpPr>
            <a:grpSpLocks noChangeAspect="1"/>
          </p:cNvGrpSpPr>
          <p:nvPr/>
        </p:nvGrpSpPr>
        <p:grpSpPr>
          <a:xfrm>
            <a:off x="8647427" y="7664693"/>
            <a:ext cx="752277" cy="505807"/>
            <a:chOff x="0" y="0"/>
            <a:chExt cx="1930400" cy="129794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9" name="Group 59"/>
          <p:cNvGrpSpPr>
            <a:grpSpLocks noChangeAspect="1"/>
          </p:cNvGrpSpPr>
          <p:nvPr/>
        </p:nvGrpSpPr>
        <p:grpSpPr>
          <a:xfrm rot="-10800000">
            <a:off x="8647427" y="1878346"/>
            <a:ext cx="752277" cy="505807"/>
            <a:chOff x="0" y="0"/>
            <a:chExt cx="1930400" cy="129794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1" name="Group 61"/>
          <p:cNvGrpSpPr>
            <a:grpSpLocks noChangeAspect="1"/>
          </p:cNvGrpSpPr>
          <p:nvPr/>
        </p:nvGrpSpPr>
        <p:grpSpPr>
          <a:xfrm rot="-5400000">
            <a:off x="11544429" y="4739352"/>
            <a:ext cx="752277" cy="505807"/>
            <a:chOff x="0" y="0"/>
            <a:chExt cx="1930400" cy="129794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3" name="Group 63"/>
          <p:cNvGrpSpPr>
            <a:grpSpLocks noChangeAspect="1"/>
          </p:cNvGrpSpPr>
          <p:nvPr/>
        </p:nvGrpSpPr>
        <p:grpSpPr>
          <a:xfrm rot="5400000">
            <a:off x="5750424" y="4739352"/>
            <a:ext cx="752277" cy="505807"/>
            <a:chOff x="0" y="0"/>
            <a:chExt cx="1930400" cy="129794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5" name="TextBox 65"/>
          <p:cNvSpPr txBox="1"/>
          <p:nvPr/>
        </p:nvSpPr>
        <p:spPr>
          <a:xfrm rot="-3193413">
            <a:off x="5220025" y="2897765"/>
            <a:ext cx="2430689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99" b="0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"/>
                <a:ea typeface="+mn-ea"/>
                <a:cs typeface="+mn-cs"/>
              </a:rPr>
              <a:t>Пилотирование</a:t>
            </a:r>
            <a:endParaRPr kumimoji="0" lang="en-US" sz="2399" b="0" i="0" u="none" strike="noStrike" kern="1200" cap="none" spc="9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lear Sans Regular"/>
              <a:ea typeface="+mn-ea"/>
              <a:cs typeface="+mn-cs"/>
            </a:endParaRPr>
          </a:p>
        </p:txBody>
      </p:sp>
      <p:sp>
        <p:nvSpPr>
          <p:cNvPr id="66" name="TextBox 66"/>
          <p:cNvSpPr txBox="1"/>
          <p:nvPr/>
        </p:nvSpPr>
        <p:spPr>
          <a:xfrm rot="2974528">
            <a:off x="10242980" y="2641501"/>
            <a:ext cx="2229463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99" b="0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"/>
                <a:ea typeface="+mn-ea"/>
                <a:cs typeface="+mn-cs"/>
              </a:rPr>
              <a:t>Разработка</a:t>
            </a:r>
            <a:endParaRPr kumimoji="0" lang="en-US" sz="2399" b="0" i="0" u="none" strike="noStrike" kern="1200" cap="none" spc="9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lear Sans Regular"/>
              <a:ea typeface="+mn-ea"/>
              <a:cs typeface="+mn-cs"/>
            </a:endParaRPr>
          </a:p>
        </p:txBody>
      </p:sp>
      <p:sp>
        <p:nvSpPr>
          <p:cNvPr id="67" name="TextBox 67"/>
          <p:cNvSpPr txBox="1"/>
          <p:nvPr/>
        </p:nvSpPr>
        <p:spPr>
          <a:xfrm rot="-2700000">
            <a:off x="10216094" y="7044323"/>
            <a:ext cx="2229463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99" b="0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"/>
                <a:ea typeface="+mn-ea"/>
                <a:cs typeface="+mn-cs"/>
              </a:rPr>
              <a:t>Оборудование</a:t>
            </a:r>
            <a:endParaRPr kumimoji="0" lang="en-US" sz="2399" b="0" i="0" u="none" strike="noStrike" kern="1200" cap="none" spc="9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lear Sans Regular"/>
              <a:ea typeface="+mn-ea"/>
              <a:cs typeface="+mn-cs"/>
            </a:endParaRPr>
          </a:p>
        </p:txBody>
      </p:sp>
      <p:sp>
        <p:nvSpPr>
          <p:cNvPr id="68" name="TextBox 68"/>
          <p:cNvSpPr txBox="1"/>
          <p:nvPr/>
        </p:nvSpPr>
        <p:spPr>
          <a:xfrm rot="2700000">
            <a:off x="5686589" y="7044323"/>
            <a:ext cx="2229463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99" b="0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"/>
                <a:ea typeface="+mn-ea"/>
                <a:cs typeface="+mn-cs"/>
              </a:rPr>
              <a:t>Поддержка</a:t>
            </a:r>
            <a:endParaRPr kumimoji="0" lang="en-US" sz="2399" b="0" i="0" u="none" strike="noStrike" kern="1200" cap="none" spc="9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lear Sans Regular"/>
              <a:ea typeface="+mn-ea"/>
              <a:cs typeface="+mn-cs"/>
            </a:endParaRPr>
          </a:p>
        </p:txBody>
      </p:sp>
      <p:sp>
        <p:nvSpPr>
          <p:cNvPr id="71" name="TextBox 71"/>
          <p:cNvSpPr txBox="1"/>
          <p:nvPr/>
        </p:nvSpPr>
        <p:spPr>
          <a:xfrm>
            <a:off x="6958116" y="4390970"/>
            <a:ext cx="4272591" cy="1159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1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107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lear Sans Bold"/>
                <a:ea typeface="+mn-ea"/>
                <a:cs typeface="+mn-cs"/>
              </a:rPr>
              <a:t>Экономическая</a:t>
            </a:r>
          </a:p>
          <a:p>
            <a:pPr marL="0" marR="0" lvl="0" indent="0" algn="ctr" defTabSz="914400" rtl="0" eaLnBrk="1" fontAlgn="auto" latinLnBrk="0" hangingPunct="1">
              <a:lnSpc>
                <a:spcPts val="471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spc="107" dirty="0">
                <a:solidFill>
                  <a:srgbClr val="191919"/>
                </a:solidFill>
                <a:latin typeface="Clear Sans Bold"/>
              </a:rPr>
              <a:t>сторона</a:t>
            </a:r>
            <a:endParaRPr kumimoji="0" lang="en-US" sz="3600" b="0" i="0" u="none" strike="noStrike" kern="1200" cap="none" spc="107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Clear Sans Bold"/>
              <a:ea typeface="+mn-ea"/>
              <a:cs typeface="+mn-cs"/>
            </a:endParaRPr>
          </a:p>
        </p:txBody>
      </p:sp>
      <p:sp>
        <p:nvSpPr>
          <p:cNvPr id="72" name="TextBox 26">
            <a:extLst>
              <a:ext uri="{FF2B5EF4-FFF2-40B4-BE49-F238E27FC236}">
                <a16:creationId xmlns:a16="http://schemas.microsoft.com/office/drawing/2014/main" id="{E9FD30CC-3928-41D3-8DB2-A95BFEF278A6}"/>
              </a:ext>
            </a:extLst>
          </p:cNvPr>
          <p:cNvSpPr txBox="1"/>
          <p:nvPr/>
        </p:nvSpPr>
        <p:spPr>
          <a:xfrm>
            <a:off x="15001067" y="2613729"/>
            <a:ext cx="2982594" cy="43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9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"/>
                <a:ea typeface="+mn-ea"/>
                <a:cs typeface="+mn-cs"/>
              </a:rPr>
              <a:t>-</a:t>
            </a:r>
            <a:endParaRPr kumimoji="0" lang="en-US" sz="2400" b="0" i="0" u="none" strike="noStrike" kern="1200" cap="none" spc="9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lear Sans Regular"/>
              <a:ea typeface="+mn-ea"/>
              <a:cs typeface="+mn-cs"/>
            </a:endParaRPr>
          </a:p>
        </p:txBody>
      </p:sp>
      <p:sp>
        <p:nvSpPr>
          <p:cNvPr id="73" name="TextBox 39">
            <a:extLst>
              <a:ext uri="{FF2B5EF4-FFF2-40B4-BE49-F238E27FC236}">
                <a16:creationId xmlns:a16="http://schemas.microsoft.com/office/drawing/2014/main" id="{351147C3-F103-49CD-A25C-981B41403CAB}"/>
              </a:ext>
            </a:extLst>
          </p:cNvPr>
          <p:cNvSpPr txBox="1"/>
          <p:nvPr/>
        </p:nvSpPr>
        <p:spPr>
          <a:xfrm>
            <a:off x="643934" y="2874975"/>
            <a:ext cx="2192844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9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"/>
                <a:ea typeface="+mn-ea"/>
                <a:cs typeface="+mn-cs"/>
              </a:rPr>
              <a:t>-</a:t>
            </a:r>
            <a:endParaRPr kumimoji="0" lang="en-US" sz="2400" b="0" i="0" u="none" strike="noStrike" kern="1200" cap="none" spc="9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lear Sans Regular"/>
              <a:ea typeface="+mn-ea"/>
              <a:cs typeface="+mn-cs"/>
            </a:endParaRPr>
          </a:p>
        </p:txBody>
      </p:sp>
      <p:sp>
        <p:nvSpPr>
          <p:cNvPr id="75" name="TextBox 3">
            <a:extLst>
              <a:ext uri="{FF2B5EF4-FFF2-40B4-BE49-F238E27FC236}">
                <a16:creationId xmlns:a16="http://schemas.microsoft.com/office/drawing/2014/main" id="{A8D3625D-A4B8-4CAC-8039-2BBBF6E5E397}"/>
              </a:ext>
            </a:extLst>
          </p:cNvPr>
          <p:cNvSpPr txBox="1"/>
          <p:nvPr/>
        </p:nvSpPr>
        <p:spPr>
          <a:xfrm>
            <a:off x="168315" y="6316802"/>
            <a:ext cx="2731087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spc="96" dirty="0">
                <a:solidFill>
                  <a:srgbClr val="FFFFFF"/>
                </a:solidFill>
                <a:latin typeface="Clear Sans Regular"/>
              </a:rPr>
              <a:t>132.000 руб.</a:t>
            </a:r>
            <a:endParaRPr kumimoji="0" lang="en-US" sz="2400" b="0" i="0" u="none" strike="noStrike" kern="1200" cap="none" spc="9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lear Sans Regular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319</Words>
  <Application>Microsoft Office PowerPoint</Application>
  <PresentationFormat>Произвольный</PresentationFormat>
  <Paragraphs>86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Arimo</vt:lpstr>
      <vt:lpstr>Arial</vt:lpstr>
      <vt:lpstr>Montserrat</vt:lpstr>
      <vt:lpstr>Calibri</vt:lpstr>
      <vt:lpstr>Montserrat Bold</vt:lpstr>
      <vt:lpstr>Clear Sans Regular</vt:lpstr>
      <vt:lpstr>Codec Pro ExtraBold</vt:lpstr>
      <vt:lpstr>Clear Sans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Красный и Черный Тонкие ГеометрическиеЛинии Финансовые Советы Финансовая Презентация</dc:title>
  <cp:lastModifiedBy>Кононова Марина Антоновна</cp:lastModifiedBy>
  <cp:revision>65</cp:revision>
  <dcterms:created xsi:type="dcterms:W3CDTF">2006-08-16T00:00:00Z</dcterms:created>
  <dcterms:modified xsi:type="dcterms:W3CDTF">2021-12-04T10:12:35Z</dcterms:modified>
  <dc:identifier>DAEwSAUfNzw</dc:identifier>
</cp:coreProperties>
</file>